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8" r:id="rId6"/>
  </p:sldMasterIdLst>
  <p:notesMasterIdLst>
    <p:notesMasterId r:id="rId23"/>
  </p:notesMasterIdLst>
  <p:sldIdLst>
    <p:sldId id="1001" r:id="rId7"/>
    <p:sldId id="256" r:id="rId8"/>
    <p:sldId id="366" r:id="rId9"/>
    <p:sldId id="344" r:id="rId10"/>
    <p:sldId id="345" r:id="rId11"/>
    <p:sldId id="367" r:id="rId12"/>
    <p:sldId id="997" r:id="rId13"/>
    <p:sldId id="370" r:id="rId14"/>
    <p:sldId id="368" r:id="rId15"/>
    <p:sldId id="998" r:id="rId16"/>
    <p:sldId id="996" r:id="rId17"/>
    <p:sldId id="999" r:id="rId18"/>
    <p:sldId id="374" r:id="rId19"/>
    <p:sldId id="989" r:id="rId20"/>
    <p:sldId id="376" r:id="rId21"/>
    <p:sldId id="1000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999"/>
    <a:srgbClr val="51B9A4"/>
    <a:srgbClr val="1E2445"/>
    <a:srgbClr val="4B4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043C8-4CEA-4A5D-B455-042B20339CA2}" v="1" dt="2024-04-18T13:35:58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4" autoAdjust="0"/>
    <p:restoredTop sz="95665" autoAdjust="0"/>
  </p:normalViewPr>
  <p:slideViewPr>
    <p:cSldViewPr snapToGrid="0" snapToObjects="1">
      <p:cViewPr varScale="1">
        <p:scale>
          <a:sx n="106" d="100"/>
          <a:sy n="106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 // Laura Storms" userId="969b8edd-42fc-46a0-8d14-0385f2a73447" providerId="ADAL" clId="{C9CA4985-916B-486D-A2FF-DFD63F236D31}"/>
    <pc:docChg chg="modSld">
      <pc:chgData name="ADM // Laura Storms" userId="969b8edd-42fc-46a0-8d14-0385f2a73447" providerId="ADAL" clId="{C9CA4985-916B-486D-A2FF-DFD63F236D31}" dt="2024-04-19T12:55:34.652" v="11" actId="20577"/>
      <pc:docMkLst>
        <pc:docMk/>
      </pc:docMkLst>
      <pc:sldChg chg="modSp mod">
        <pc:chgData name="ADM // Laura Storms" userId="969b8edd-42fc-46a0-8d14-0385f2a73447" providerId="ADAL" clId="{C9CA4985-916B-486D-A2FF-DFD63F236D31}" dt="2024-04-19T12:55:34.652" v="11" actId="20577"/>
        <pc:sldMkLst>
          <pc:docMk/>
          <pc:sldMk cId="3039756069" sldId="345"/>
        </pc:sldMkLst>
        <pc:spChg chg="mod">
          <ac:chgData name="ADM // Laura Storms" userId="969b8edd-42fc-46a0-8d14-0385f2a73447" providerId="ADAL" clId="{C9CA4985-916B-486D-A2FF-DFD63F236D31}" dt="2024-04-19T12:55:34.652" v="11" actId="20577"/>
          <ac:spMkLst>
            <pc:docMk/>
            <pc:sldMk cId="3039756069" sldId="345"/>
            <ac:spMk id="7" creationId="{19618D6B-0E1C-9E4E-A22D-463946D2A59F}"/>
          </ac:spMkLst>
        </pc:spChg>
      </pc:sldChg>
    </pc:docChg>
  </pc:docChgLst>
  <pc:docChgLst>
    <pc:chgData name="ADM // Ingrid Hoffman" userId="466f08ce-ec90-4480-8535-dc6010a8b55e" providerId="ADAL" clId="{7B4043C8-4CEA-4A5D-B455-042B20339CA2}"/>
    <pc:docChg chg="addSld modSld">
      <pc:chgData name="ADM // Ingrid Hoffman" userId="466f08ce-ec90-4480-8535-dc6010a8b55e" providerId="ADAL" clId="{7B4043C8-4CEA-4A5D-B455-042B20339CA2}" dt="2024-04-18T14:49:58.334" v="3" actId="1038"/>
      <pc:docMkLst>
        <pc:docMk/>
      </pc:docMkLst>
      <pc:sldChg chg="modSp mod">
        <pc:chgData name="ADM // Ingrid Hoffman" userId="466f08ce-ec90-4480-8535-dc6010a8b55e" providerId="ADAL" clId="{7B4043C8-4CEA-4A5D-B455-042B20339CA2}" dt="2024-04-18T14:49:58.334" v="3" actId="1038"/>
        <pc:sldMkLst>
          <pc:docMk/>
          <pc:sldMk cId="1932524480" sldId="989"/>
        </pc:sldMkLst>
        <pc:grpChg chg="mod">
          <ac:chgData name="ADM // Ingrid Hoffman" userId="466f08ce-ec90-4480-8535-dc6010a8b55e" providerId="ADAL" clId="{7B4043C8-4CEA-4A5D-B455-042B20339CA2}" dt="2024-04-18T14:49:50.871" v="1" actId="14100"/>
          <ac:grpSpMkLst>
            <pc:docMk/>
            <pc:sldMk cId="1932524480" sldId="989"/>
            <ac:grpSpMk id="22" creationId="{68182380-6475-483C-E7C3-2F0BDA9AC6B3}"/>
          </ac:grpSpMkLst>
        </pc:grpChg>
        <pc:grpChg chg="mod">
          <ac:chgData name="ADM // Ingrid Hoffman" userId="466f08ce-ec90-4480-8535-dc6010a8b55e" providerId="ADAL" clId="{7B4043C8-4CEA-4A5D-B455-042B20339CA2}" dt="2024-04-18T14:49:58.334" v="3" actId="1038"/>
          <ac:grpSpMkLst>
            <pc:docMk/>
            <pc:sldMk cId="1932524480" sldId="989"/>
            <ac:grpSpMk id="50" creationId="{641002F1-52C8-535E-1A9B-2BB3120C5E79}"/>
          </ac:grpSpMkLst>
        </pc:grpChg>
      </pc:sldChg>
      <pc:sldChg chg="add">
        <pc:chgData name="ADM // Ingrid Hoffman" userId="466f08ce-ec90-4480-8535-dc6010a8b55e" providerId="ADAL" clId="{7B4043C8-4CEA-4A5D-B455-042B20339CA2}" dt="2024-04-18T13:35:58.864" v="0"/>
        <pc:sldMkLst>
          <pc:docMk/>
          <pc:sldMk cId="1118172933" sldId="10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5D937-6443-4945-8236-34D15D13020C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AB21-6061-1147-BFC9-BAE25B3A4F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77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AB21-6061-1147-BFC9-BAE25B3A4F4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25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AAB21-6061-1147-BFC9-BAE25B3A4F4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30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AAB21-6061-1147-BFC9-BAE25B3A4F4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4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AB21-6061-1147-BFC9-BAE25B3A4F4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360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AB21-6061-1147-BFC9-BAE25B3A4F4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632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AB21-6061-1147-BFC9-BAE25B3A4F4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895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AAB21-6061-1147-BFC9-BAE25B3A4F4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70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D020F-8D44-BE4E-B13A-ADE978BB9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17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AAB21-6061-1147-BFC9-BAE25B3A4F4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1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AB21-6061-1147-BFC9-BAE25B3A4F45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5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D020F-8D44-BE4E-B13A-ADE978BB9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14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2DE9A-E4BF-0E47-86E1-714AE3C04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90D9D1-C365-854D-85FE-6A39AC3AC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6B3197-62DE-2B4F-9F14-F73ACE50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8F3383-915C-834B-B4AD-C4613788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B58734-4046-5449-B97F-89BE0174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638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48F43-7589-F14D-9202-C6E8224E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CF59DC-A41E-2E42-A1A3-39319CBDF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E78371-8AAE-0F44-9D01-BD607E28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4641AD-02D6-AA49-A966-33B8EA6C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F11CD9-E542-9C4E-9BC1-A0AEEF7A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081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BBCFFA-D0FC-5644-A32E-01F6E93D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C31A7E-C0CB-DD43-BAE9-422EDD4F5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CD81E-C94E-ED40-8F86-541A05D5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A4DF68-7B46-0945-AEB2-94C97479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024A3-DFD6-A941-A7D7-7429BD15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666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0AD161-F584-B35C-0D51-A80F02E5E7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8F067-0B4A-171D-D765-506BFF144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811162"/>
            <a:ext cx="10515600" cy="530942"/>
          </a:xfrm>
        </p:spPr>
        <p:txBody>
          <a:bodyPr anchor="t">
            <a:normAutofit/>
          </a:bodyPr>
          <a:lstStyle>
            <a:lvl1pPr>
              <a:defRPr sz="2900"/>
            </a:lvl1pPr>
          </a:lstStyle>
          <a:p>
            <a:r>
              <a:rPr lang="en-US"/>
              <a:t>Click to edit the title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BB25622-76F2-CD44-920E-59526B198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9627" y="459505"/>
            <a:ext cx="1229031" cy="29701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FEAB09-6E63-26B6-B48F-09C4A381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537313"/>
            <a:ext cx="10515600" cy="46825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65F122-97DD-6F8B-C79B-8FCCE567D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51"/>
            <a:ext cx="2518638" cy="440890"/>
          </a:xfrm>
          <a:solidFill>
            <a:srgbClr val="FDB813"/>
          </a:solidFill>
        </p:spPr>
        <p:txBody>
          <a:bodyPr wrap="none" tIns="91440" bIns="91440" anchor="ctr" anchorCtr="0">
            <a:spAutoFit/>
          </a:bodyPr>
          <a:lstStyle>
            <a:lvl1pPr marL="0" indent="0">
              <a:buNone/>
              <a:defRPr sz="1800" b="1">
                <a:solidFill>
                  <a:srgbClr val="3C3D42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50417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2DE9A-E4BF-0E47-86E1-714AE3C04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90D9D1-C365-854D-85FE-6A39AC3AC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6B3197-62DE-2B4F-9F14-F73ACE50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8F3383-915C-834B-B4AD-C4613788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B58734-4046-5449-B97F-89BE0174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7651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8A9D2-9FE6-C448-910F-444271F6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679F53-5DD2-874A-A106-8BA046C3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DA54DE-0E17-2B4C-B175-1EC9685C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8F5E17-4D1D-A34F-A2F1-A433EC94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6DD673-CFBD-B64F-99ED-6AD01030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594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75A5E-17CD-4D43-90F1-09F8F427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15814-A009-BD41-88B7-783D2DD31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D87A9-6CDD-C043-826A-32F2BF5A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8BEDB-93FF-7446-B3CE-106ABE55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118D03-5CAF-7948-9606-7B78277A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5162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234BB-DA1B-1C45-B74F-E47BCD30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92731-8EB2-8442-AF2C-65DE17C1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EAAB39-7665-634A-81D8-C1E6C18D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827EA7-1326-6846-8FBB-838AD6F7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B1C826-CB60-3741-8135-E00203A3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84FD55-4B11-CA48-99D9-7FA5B32A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4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8456E-493B-9D4E-99C9-DF712393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C2CD20-061A-F642-A2CB-F64DD48E9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D20C50-6847-8040-8474-9595CD9A7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05BC4C2-D131-EF4D-916F-98784C4DB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78DC33-F780-1243-A42F-8A63A0361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C90C01-23C8-C34C-9A0E-8E4C93B8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57D706-551C-9646-8170-21E8EB92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668784-5797-5849-B97E-072C9E01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93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2752F-9A95-D04E-AFFD-1EFFB4AB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A7B7FE-05D7-C344-9A2E-359368D2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96B0C4-A45B-034E-8352-6D95E8E3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A17F55-45ED-E948-B724-A3CEE883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88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B7CB34-A8A4-C84C-95F4-8D63E3DE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009C6E-A9CF-1840-AC4A-429EBDA0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AB94F3-7288-2342-BFFC-3CDFC2D5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002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8A9D2-9FE6-C448-910F-444271F6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679F53-5DD2-874A-A106-8BA046C3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DA54DE-0E17-2B4C-B175-1EC9685C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8F5E17-4D1D-A34F-A2F1-A433EC94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6DD673-CFBD-B64F-99ED-6AD01030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167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E524-EC7C-0C40-9BEB-B250E45D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2CE3C-46D6-A742-96EB-3AF93434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56D7FA-5F58-6449-95FB-71C3C0C41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E77279-1D2C-1449-9E60-32E71838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AA1EF7-133C-9C48-90C9-DB9502A2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1B4416-A163-D048-9A4E-0B0F4A0D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97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DE7C2-FB7D-584C-82C5-A30AA089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AC8E6A-340A-D14F-9F90-5943A4895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DB342A-068A-9E4F-97FE-08E75549E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D5BD56-7131-B14C-A16F-2B53DA37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DA0312-C724-FF44-87EE-D63355FA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72D0A5-FC0E-8849-A8AA-26CD59BF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19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48F43-7589-F14D-9202-C6E8224E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CF59DC-A41E-2E42-A1A3-39319CBDF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E78371-8AAE-0F44-9D01-BD607E28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4641AD-02D6-AA49-A966-33B8EA6C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F11CD9-E542-9C4E-9BC1-A0AEEF7A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4362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BBCFFA-D0FC-5644-A32E-01F6E93D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C31A7E-C0CB-DD43-BAE9-422EDD4F5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CD81E-C94E-ED40-8F86-541A05D5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A4DF68-7B46-0945-AEB2-94C97479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024A3-DFD6-A941-A7D7-7429BD15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6542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D0EC2-A302-BE75-C992-DC8DCBDF88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BB25622-76F2-CD44-920E-59526B198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9627" y="459505"/>
            <a:ext cx="1229031" cy="297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7D816-B4C6-72A2-9F06-B7491D8BCE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6295" y="5148519"/>
            <a:ext cx="1073605" cy="10713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18DEBE-3B74-EA63-10D0-DF2EDCF28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7367" y="2979428"/>
            <a:ext cx="5337265" cy="449572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F1F2F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8BA2D1-A6D8-2F8E-612F-7F31D2FB2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7367" y="3631790"/>
            <a:ext cx="5337265" cy="110597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F2F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4218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2E88-758E-8044-9C7A-F2B25996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C43E6-87A9-1676-D6B2-D920FF8FB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78DA-E5E5-D69E-FE0C-48197519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9/16/22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B4D69-A289-1510-8300-0840AF6C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653D-DD1F-3036-3EF4-2C759ACC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6B8C-4B1F-9941-A536-86C76976BF5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D0EC2-A302-BE75-C992-DC8DCBDF88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4FA4F-1DFF-542A-18E0-9654C864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F1F2F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A6B8C-4B1F-9941-A536-86C76976BF5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1F2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1F2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BB25622-76F2-CD44-920E-59526B198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9627" y="459505"/>
            <a:ext cx="1229031" cy="297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7D816-B4C6-72A2-9F06-B7491D8BCE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6295" y="5148519"/>
            <a:ext cx="1073605" cy="10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76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with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0AD161-F584-B35C-0D51-A80F02E5E7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8F067-0B4A-171D-D765-506BFF144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1162"/>
            <a:ext cx="10515600" cy="530942"/>
          </a:xfrm>
        </p:spPr>
        <p:txBody>
          <a:bodyPr anchor="t">
            <a:normAutofit/>
          </a:bodyPr>
          <a:lstStyle>
            <a:lvl1pPr>
              <a:defRPr sz="2900"/>
            </a:lvl1pPr>
          </a:lstStyle>
          <a:p>
            <a:r>
              <a:rPr lang="en-US"/>
              <a:t>Click to edit the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4FA4F-1DFF-542A-18E0-9654C864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A6B8C-4B1F-9941-A536-86C76976BF5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BB25622-76F2-CD44-920E-59526B198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9627" y="459505"/>
            <a:ext cx="1229031" cy="29701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FEAB09-6E63-26B6-B48F-09C4A381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313"/>
            <a:ext cx="10515600" cy="46825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11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0AD161-F584-B35C-0D51-A80F02E5E7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8F067-0B4A-171D-D765-506BFF144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60" y="811162"/>
            <a:ext cx="10515600" cy="530942"/>
          </a:xfrm>
        </p:spPr>
        <p:txBody>
          <a:bodyPr anchor="t">
            <a:normAutofit/>
          </a:bodyPr>
          <a:lstStyle>
            <a:lvl1pPr>
              <a:defRPr sz="2900"/>
            </a:lvl1pPr>
          </a:lstStyle>
          <a:p>
            <a:r>
              <a:rPr lang="en-US"/>
              <a:t>Click to edit the title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BB25622-76F2-CD44-920E-59526B198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9627" y="459505"/>
            <a:ext cx="1229031" cy="29701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FEAB09-6E63-26B6-B48F-09C4A381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537313"/>
            <a:ext cx="10515600" cy="46825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65F122-97DD-6F8B-C79B-8FCCE567D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51"/>
            <a:ext cx="2518638" cy="440890"/>
          </a:xfrm>
          <a:solidFill>
            <a:srgbClr val="FDB813"/>
          </a:solidFill>
        </p:spPr>
        <p:txBody>
          <a:bodyPr wrap="none" tIns="91440" bIns="91440" anchor="ctr" anchorCtr="0">
            <a:spAutoFit/>
          </a:bodyPr>
          <a:lstStyle>
            <a:lvl1pPr marL="0" indent="0">
              <a:buNone/>
              <a:defRPr sz="1800" b="1">
                <a:solidFill>
                  <a:srgbClr val="3C3D42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54108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C946-2C35-17B3-DDC4-A91235B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B6140F-2F63-4C7E-5CFC-5228ADE3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9A4E07-E042-E851-B682-35058AC0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FA329-6E51-46C3-AFF6-33F1AC7C636E}" type="datetimeFigureOut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33A5CD-86D1-1E5F-8967-082A4531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203F49-ED72-E5C3-4D4B-12ADBC0F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4229C-6E5F-4A69-BB3B-531E457095E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75A5E-17CD-4D43-90F1-09F8F427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15814-A009-BD41-88B7-783D2DD31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D87A9-6CDD-C043-826A-32F2BF5A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8BEDB-93FF-7446-B3CE-106ABE55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118D03-5CAF-7948-9606-7B78277A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631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234BB-DA1B-1C45-B74F-E47BCD30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92731-8EB2-8442-AF2C-65DE17C1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EAAB39-7665-634A-81D8-C1E6C18D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827EA7-1326-6846-8FBB-838AD6F7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B1C826-CB60-3741-8135-E00203A3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84FD55-4B11-CA48-99D9-7FA5B32A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13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8456E-493B-9D4E-99C9-DF712393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C2CD20-061A-F642-A2CB-F64DD48E9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D20C50-6847-8040-8474-9595CD9A7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05BC4C2-D131-EF4D-916F-98784C4DB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78DC33-F780-1243-A42F-8A63A0361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C90C01-23C8-C34C-9A0E-8E4C93B8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57D706-551C-9646-8170-21E8EB92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668784-5797-5849-B97E-072C9E01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91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2752F-9A95-D04E-AFFD-1EFFB4AB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A7B7FE-05D7-C344-9A2E-359368D2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96B0C4-A45B-034E-8352-6D95E8E3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A17F55-45ED-E948-B724-A3CEE883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5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B7CB34-A8A4-C84C-95F4-8D63E3DE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009C6E-A9CF-1840-AC4A-429EBDA0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AB94F3-7288-2342-BFFC-3CDFC2D5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3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E524-EC7C-0C40-9BEB-B250E45D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2CE3C-46D6-A742-96EB-3AF93434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56D7FA-5F58-6449-95FB-71C3C0C41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E77279-1D2C-1449-9E60-32E71838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AA1EF7-133C-9C48-90C9-DB9502A2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1B4416-A163-D048-9A4E-0B0F4A0D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99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DE7C2-FB7D-584C-82C5-A30AA089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AC8E6A-340A-D14F-9F90-5943A4895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DB342A-068A-9E4F-97FE-08E75549E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D5BD56-7131-B14C-A16F-2B53DA37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DA0312-C724-FF44-87EE-D63355FA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72D0A5-FC0E-8849-A8AA-26CD59BF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9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0BF4DA-5A1D-F746-8758-6B15FBFA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750C54-D8F9-6444-B184-8B480B576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B314E3-8448-DE4A-887F-CA6330AB9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85DCC-632B-DD4A-A39A-A3CD0949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DCDEEA-32D3-894B-B011-2F67FE3C6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D82184-6502-E643-A60B-63FD55C497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11539843" y="6204960"/>
            <a:ext cx="542314" cy="5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0BF4DA-5A1D-F746-8758-6B15FBFA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750C54-D8F9-6444-B184-8B480B576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B314E3-8448-DE4A-887F-CA6330AB9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A57B-71BA-D246-A6F5-BA2C1D512054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85DCC-632B-DD4A-A39A-A3CD0949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DCDEEA-32D3-894B-B011-2F67FE3C6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1537-2920-5642-9B3A-F823F188CE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471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44C5EF-3845-3363-E7AE-5FE62F78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A3D4D2-28B2-8C3B-60DB-0E919D8A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EF3C76-60E3-2B95-5D27-EF9999017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2FA329-6E51-46C3-AFF6-33F1AC7C636E}" type="datetimeFigureOut">
              <a:rPr lang="nl-BE" smtClean="0"/>
              <a:t>19/04/2024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4A1F15-D554-5A9D-7621-C9853969F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51C87-1E97-3765-E6D4-830CF128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4229C-6E5F-4A69-BB3B-531E457095E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977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dirk@passwerk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20FB1-EDE3-9373-155D-26B82E022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1400"/>
            <a:ext cx="9144000" cy="861031"/>
          </a:xfrm>
        </p:spPr>
        <p:txBody>
          <a:bodyPr>
            <a:noAutofit/>
          </a:bodyPr>
          <a:lstStyle/>
          <a:p>
            <a:r>
              <a:rPr lang="nl-NL" sz="7200" dirty="0" err="1">
                <a:solidFill>
                  <a:srgbClr val="51C1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endParaRPr lang="nl-BE" sz="7200" dirty="0">
              <a:solidFill>
                <a:srgbClr val="51C1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BC9C7D-4B83-C243-BEA1-741821BEC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4779"/>
            <a:ext cx="9144000" cy="1655762"/>
          </a:xfrm>
        </p:spPr>
        <p:txBody>
          <a:bodyPr>
            <a:normAutofit/>
          </a:bodyPr>
          <a:lstStyle/>
          <a:p>
            <a:r>
              <a:rPr lang="nl-BE" sz="3200" b="1" i="0" dirty="0" err="1">
                <a:solidFill>
                  <a:srgbClr val="4E4F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Empowering</a:t>
            </a:r>
            <a:r>
              <a:rPr lang="nl-BE" sz="3200" b="1" i="0" dirty="0">
                <a:solidFill>
                  <a:srgbClr val="4E4F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sz="3200" b="1" i="0" dirty="0" err="1">
                <a:solidFill>
                  <a:srgbClr val="4E4F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</a:t>
            </a:r>
            <a:r>
              <a:rPr lang="nl-BE" sz="3200" b="1" i="0" dirty="0">
                <a:solidFill>
                  <a:srgbClr val="4E4F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nl-BE" sz="3200" b="1" i="0" dirty="0">
                <a:solidFill>
                  <a:srgbClr val="4E4F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 </a:t>
            </a:r>
            <a:r>
              <a:rPr lang="nl-BE" sz="3200" b="1" i="0" dirty="0" err="1">
                <a:solidFill>
                  <a:srgbClr val="4E4F4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  <a:endParaRPr lang="nl-BE" sz="3200" b="1" i="0" dirty="0">
              <a:solidFill>
                <a:srgbClr val="4E4F4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224CD9C-8CE4-9EF4-3B80-366EE62E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75" y="4763633"/>
            <a:ext cx="3280850" cy="2219164"/>
          </a:xfrm>
          <a:prstGeom prst="rect">
            <a:avLst/>
          </a:prstGeom>
        </p:spPr>
      </p:pic>
      <p:pic>
        <p:nvPicPr>
          <p:cNvPr id="7" name="Afbeelding 6" descr="Afbeelding met groen, ontwerp&#10;&#10;Automatisch gegenereerde beschrijving">
            <a:extLst>
              <a:ext uri="{FF2B5EF4-FFF2-40B4-BE49-F238E27FC236}">
                <a16:creationId xmlns:a16="http://schemas.microsoft.com/office/drawing/2014/main" id="{3A7E820F-783D-C4E1-9254-43F44616B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5106" flipH="1">
            <a:off x="7338189" y="642785"/>
            <a:ext cx="1709409" cy="893167"/>
          </a:xfrm>
          <a:prstGeom prst="rect">
            <a:avLst/>
          </a:prstGeom>
        </p:spPr>
      </p:pic>
      <p:pic>
        <p:nvPicPr>
          <p:cNvPr id="9" name="Afbeelding 8" descr="Afbeelding met creativiteit&#10;&#10;Beschrijving automatisch gegenereerd met gemiddelde betrouwbaarheid">
            <a:extLst>
              <a:ext uri="{FF2B5EF4-FFF2-40B4-BE49-F238E27FC236}">
                <a16:creationId xmlns:a16="http://schemas.microsoft.com/office/drawing/2014/main" id="{39D8FF38-3C95-0237-7A06-E3640E557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7995">
            <a:off x="-5714286" y="3942602"/>
            <a:ext cx="11428571" cy="5971429"/>
          </a:xfrm>
          <a:prstGeom prst="rect">
            <a:avLst/>
          </a:prstGeom>
        </p:spPr>
      </p:pic>
      <p:pic>
        <p:nvPicPr>
          <p:cNvPr id="11" name="Afbeelding 10" descr="Afbeelding met vuurwerk, duisternis, licht&#10;&#10;Automatisch gegenereerde beschrijving">
            <a:extLst>
              <a:ext uri="{FF2B5EF4-FFF2-40B4-BE49-F238E27FC236}">
                <a16:creationId xmlns:a16="http://schemas.microsoft.com/office/drawing/2014/main" id="{0B7DA5B0-9197-2D9B-10FD-9C448E6C8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477" y="4763633"/>
            <a:ext cx="6778736" cy="35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7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F04BC-A63B-8EFA-A367-08EF5A506652}"/>
              </a:ext>
            </a:extLst>
          </p:cNvPr>
          <p:cNvSpPr txBox="1">
            <a:spLocks/>
          </p:cNvSpPr>
          <p:nvPr/>
        </p:nvSpPr>
        <p:spPr>
          <a:xfrm>
            <a:off x="620034" y="242598"/>
            <a:ext cx="6308304" cy="106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ExtraBold" panose="00000900000000000000" pitchFamily="50" charset="0"/>
                <a:ea typeface="Rubrik New ExtraBold" pitchFamily="2" charset="-128"/>
                <a:cs typeface="+mj-cs"/>
              </a:rPr>
              <a:t>Het </a:t>
            </a:r>
            <a:r>
              <a:rPr kumimoji="0" lang="nl-NL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ExtraBold" panose="00000900000000000000" pitchFamily="50" charset="0"/>
                <a:ea typeface="Rubrik New ExtraBold" pitchFamily="2" charset="-128"/>
                <a:cs typeface="+mj-cs"/>
              </a:rPr>
              <a:t>imposter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ExtraBold" panose="00000900000000000000" pitchFamily="50" charset="0"/>
                <a:ea typeface="Rubrik New ExtraBold" pitchFamily="2" charset="-128"/>
                <a:cs typeface="+mj-cs"/>
              </a:rPr>
              <a:t>-syndroom</a:t>
            </a:r>
            <a:endParaRPr kumimoji="0" lang="nl-B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ExtraBold" panose="00000900000000000000" pitchFamily="50" charset="0"/>
              <a:ea typeface="Rubrik New ExtraBold" pitchFamily="2" charset="-128"/>
              <a:cs typeface="+mj-cs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FA1E4D7-834D-DFAE-720E-9D9DC009E7BA}"/>
              </a:ext>
            </a:extLst>
          </p:cNvPr>
          <p:cNvCxnSpPr>
            <a:cxnSpLocks/>
          </p:cNvCxnSpPr>
          <p:nvPr/>
        </p:nvCxnSpPr>
        <p:spPr>
          <a:xfrm>
            <a:off x="718276" y="1128818"/>
            <a:ext cx="309479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880FB189-171B-E84C-8CF4-D8A192331E26}"/>
              </a:ext>
            </a:extLst>
          </p:cNvPr>
          <p:cNvSpPr txBox="1">
            <a:spLocks/>
          </p:cNvSpPr>
          <p:nvPr/>
        </p:nvSpPr>
        <p:spPr>
          <a:xfrm>
            <a:off x="1603043" y="1956289"/>
            <a:ext cx="8985914" cy="404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Rubrik New ExtraBold" pitchFamily="2" charset="-128"/>
              <a:cs typeface="Poppins SemiBold" pitchFamily="2" charset="77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28B386A-D6E7-A2B6-C734-7D209E7ECE08}"/>
              </a:ext>
            </a:extLst>
          </p:cNvPr>
          <p:cNvSpPr txBox="1"/>
          <p:nvPr/>
        </p:nvSpPr>
        <p:spPr>
          <a:xfrm>
            <a:off x="1493758" y="1319433"/>
            <a:ext cx="78484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Stel u voor dat u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51B9A4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voor uw twaalfde verjaardag 20.000 keer te horen krijgt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dat u lui, dom, luidruchtig, onhandig of wat voor negatieve eigenschappen dan ook hebt.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Voor de gemiddelde jongere met ADHD is dit het aantal keren dat ze waarschijnlijk zulke opmerkingen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51B9A4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meer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gehoord hebben dan hun niet-ADHD leeftijdsgenoten op die jonge leeftijd.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rgbClr val="51B9A4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Maken jullie het verschil voor deze mensen zodat zij zichzelf kunnen zijn en  hun talenten voluit kunnen inzetten in jullie bedrijf?</a:t>
            </a: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51B9A4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7483A4-8637-ED84-E658-881F11C571A8}"/>
              </a:ext>
            </a:extLst>
          </p:cNvPr>
          <p:cNvSpPr/>
          <p:nvPr/>
        </p:nvSpPr>
        <p:spPr>
          <a:xfrm>
            <a:off x="4478214" y="1237515"/>
            <a:ext cx="3456000" cy="586154"/>
          </a:xfrm>
          <a:prstGeom prst="rect">
            <a:avLst/>
          </a:prstGeom>
          <a:solidFill>
            <a:srgbClr val="31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MEDISCH MODEL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E65BE-747E-0ABB-CEF6-687FC4A5B1BE}"/>
              </a:ext>
            </a:extLst>
          </p:cNvPr>
          <p:cNvSpPr/>
          <p:nvPr/>
        </p:nvSpPr>
        <p:spPr>
          <a:xfrm>
            <a:off x="8296772" y="1237515"/>
            <a:ext cx="3456000" cy="586154"/>
          </a:xfrm>
          <a:prstGeom prst="rect">
            <a:avLst/>
          </a:prstGeom>
          <a:solidFill>
            <a:srgbClr val="31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SOCIAAL MODEL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2EB244-8B3F-848F-BE46-31B6B044A1E8}"/>
              </a:ext>
            </a:extLst>
          </p:cNvPr>
          <p:cNvSpPr/>
          <p:nvPr/>
        </p:nvSpPr>
        <p:spPr>
          <a:xfrm>
            <a:off x="682556" y="2016307"/>
            <a:ext cx="3568397" cy="941102"/>
          </a:xfrm>
          <a:prstGeom prst="rect">
            <a:avLst/>
          </a:prstGeom>
          <a:solidFill>
            <a:srgbClr val="51B9A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b="1" dirty="0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Houding ten opzichte van 
</a:t>
            </a:r>
            <a:r>
              <a:rPr lang="nl-BE" sz="1600" b="1" dirty="0" err="1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neurodivergente</a:t>
            </a:r>
            <a:r>
              <a:rPr lang="nl-BE" sz="1600" b="1" dirty="0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 aandoeningen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1CC8D7-6063-0B76-FA59-04CAAEB65084}"/>
              </a:ext>
            </a:extLst>
          </p:cNvPr>
          <p:cNvSpPr/>
          <p:nvPr/>
        </p:nvSpPr>
        <p:spPr>
          <a:xfrm>
            <a:off x="682555" y="3201033"/>
            <a:ext cx="3568397" cy="941102"/>
          </a:xfrm>
          <a:prstGeom prst="rect">
            <a:avLst/>
          </a:prstGeom>
          <a:solidFill>
            <a:srgbClr val="51B9A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b="1" dirty="0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Wie en wat moet er veranderen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cs typeface="Poppins SemiBold" pitchFamily="2" charset="77"/>
              </a:rPr>
              <a:t>?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Source Sans Pro" panose="020B0503030403020204" pitchFamily="34" charset="0"/>
              <a:cs typeface="Poppins SemiBold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8D4CCD-A88C-7450-4017-2481F42DBFB2}"/>
              </a:ext>
            </a:extLst>
          </p:cNvPr>
          <p:cNvSpPr/>
          <p:nvPr/>
        </p:nvSpPr>
        <p:spPr>
          <a:xfrm>
            <a:off x="682556" y="4385759"/>
            <a:ext cx="3568397" cy="941102"/>
          </a:xfrm>
          <a:prstGeom prst="rect">
            <a:avLst/>
          </a:prstGeom>
          <a:solidFill>
            <a:srgbClr val="51B9A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b="1" dirty="0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Als iemand een uitdaging heeft, wat gebeurt er dan?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Source Sans Pro" panose="020B0503030403020204" pitchFamily="34" charset="0"/>
              <a:cs typeface="Poppi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0DCF19-7429-278D-032F-61F2DCCF5BBA}"/>
              </a:ext>
            </a:extLst>
          </p:cNvPr>
          <p:cNvSpPr/>
          <p:nvPr/>
        </p:nvSpPr>
        <p:spPr>
          <a:xfrm>
            <a:off x="682555" y="5570485"/>
            <a:ext cx="3568397" cy="941102"/>
          </a:xfrm>
          <a:prstGeom prst="rect">
            <a:avLst/>
          </a:prstGeom>
          <a:solidFill>
            <a:srgbClr val="51B9A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Doel van </a:t>
            </a:r>
            <a:r>
              <a:rPr lang="en-US" sz="1600" b="1" dirty="0" err="1">
                <a:solidFill>
                  <a:prstClr val="white"/>
                </a:solidFill>
                <a:latin typeface="Poppins SemiBold" pitchFamily="2" charset="77"/>
                <a:cs typeface="Poppins SemiBold" pitchFamily="2" charset="77"/>
              </a:rPr>
              <a:t>verandering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Source Sans Pro" panose="020B0503030403020204" pitchFamily="34" charset="0"/>
              <a:cs typeface="Poppins SemiBol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CC1EB2-873C-343D-033F-630D408AE8D5}"/>
              </a:ext>
            </a:extLst>
          </p:cNvPr>
          <p:cNvSpPr/>
          <p:nvPr/>
        </p:nvSpPr>
        <p:spPr>
          <a:xfrm>
            <a:off x="4485049" y="2016306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De nadruk ligt op tekorten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ea typeface="Source Sans Pro" panose="020B0503030403020204" pitchFamily="34" charset="0"/>
              <a:cs typeface="Poppi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02FD7-36D9-30D3-8A11-1C72C0937B0A}"/>
              </a:ext>
            </a:extLst>
          </p:cNvPr>
          <p:cNvSpPr/>
          <p:nvPr/>
        </p:nvSpPr>
        <p:spPr>
          <a:xfrm>
            <a:off x="8303607" y="2016306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De samenleving moet inclusiever en rechtvaardiger worden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ea typeface="Source Sans Pro" panose="020B0503030403020204" pitchFamily="34" charset="0"/>
              <a:cs typeface="Poppins Medium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6F88E7-6682-D814-C07C-AE036C49A49D}"/>
              </a:ext>
            </a:extLst>
          </p:cNvPr>
          <p:cNvSpPr/>
          <p:nvPr/>
        </p:nvSpPr>
        <p:spPr>
          <a:xfrm>
            <a:off x="4478214" y="3201033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Het </a:t>
            </a:r>
            <a:r>
              <a:rPr lang="de-DE" sz="1600" dirty="0" err="1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individu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ea typeface="Source Sans Pro" panose="020B0503030403020204" pitchFamily="34" charset="0"/>
              <a:cs typeface="Poppins Medium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AEAB6B-DE6B-3032-2691-F6833D0EF793}"/>
              </a:ext>
            </a:extLst>
          </p:cNvPr>
          <p:cNvSpPr/>
          <p:nvPr/>
        </p:nvSpPr>
        <p:spPr>
          <a:xfrm>
            <a:off x="8296772" y="3201033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Maatschappelijke</a:t>
            </a:r>
            <a:r>
              <a:rPr lang="en-US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 attitudes </a:t>
            </a:r>
            <a:r>
              <a:rPr lang="en-US" sz="1600" dirty="0" err="1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en</a:t>
            </a:r>
            <a:r>
              <a:rPr lang="en-US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1600" dirty="0" err="1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praktijken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ea typeface="Source Sans Pro" panose="020B0503030403020204" pitchFamily="34" charset="0"/>
              <a:cs typeface="Poppins Medium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3F8B02-465F-BCAF-C5B8-EF7306DA2A1B}"/>
              </a:ext>
            </a:extLst>
          </p:cNvPr>
          <p:cNvSpPr/>
          <p:nvPr/>
        </p:nvSpPr>
        <p:spPr>
          <a:xfrm>
            <a:off x="4491884" y="4385759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Focus op het genezen van tekorten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ea typeface="Source Sans Pro" panose="020B0503030403020204" pitchFamily="34" charset="0"/>
              <a:cs typeface="Poppi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D37019-360F-B793-B5BA-30838898CA06}"/>
              </a:ext>
            </a:extLst>
          </p:cNvPr>
          <p:cNvSpPr/>
          <p:nvPr/>
        </p:nvSpPr>
        <p:spPr>
          <a:xfrm>
            <a:off x="8310442" y="4385759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Ondersteuning om succes mogelijk te maken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ea typeface="Source Sans Pro" panose="020B0503030403020204" pitchFamily="34" charset="0"/>
              <a:cs typeface="Poppins Medium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9F8C2C-B13D-F8DE-EC37-56CE52BE3F9B}"/>
              </a:ext>
            </a:extLst>
          </p:cNvPr>
          <p:cNvSpPr/>
          <p:nvPr/>
        </p:nvSpPr>
        <p:spPr>
          <a:xfrm>
            <a:off x="4485049" y="5570486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Om waargenomen tekorten te veranderen of te genezen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ea typeface="Source Sans Pro" panose="020B0503030403020204" pitchFamily="34" charset="0"/>
              <a:cs typeface="Poppins Medium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6B0435-980E-6B78-2BC2-9188BEF4E715}"/>
              </a:ext>
            </a:extLst>
          </p:cNvPr>
          <p:cNvSpPr/>
          <p:nvPr/>
        </p:nvSpPr>
        <p:spPr>
          <a:xfrm>
            <a:off x="8303607" y="5570486"/>
            <a:ext cx="3456000" cy="941101"/>
          </a:xfrm>
          <a:prstGeom prst="rect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1600" dirty="0">
                <a:solidFill>
                  <a:srgbClr val="314999"/>
                </a:solidFill>
                <a:latin typeface="Poppins Medium" pitchFamily="2" charset="77"/>
                <a:cs typeface="Poppins Medium" pitchFamily="2" charset="77"/>
              </a:rPr>
              <a:t>Om de acceptatie van verschillen in de samenleving te vergroten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4AFF963-6FE8-CB31-8D5C-B6F98A9F7527}"/>
              </a:ext>
            </a:extLst>
          </p:cNvPr>
          <p:cNvSpPr txBox="1">
            <a:spLocks/>
          </p:cNvSpPr>
          <p:nvPr/>
        </p:nvSpPr>
        <p:spPr>
          <a:xfrm>
            <a:off x="620034" y="242598"/>
            <a:ext cx="4050440" cy="106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314999"/>
                </a:solidFill>
                <a:latin typeface="Poppins ExtraBold" panose="00000900000000000000" pitchFamily="50" charset="0"/>
                <a:ea typeface="Rubrik New ExtraBold" pitchFamily="2" charset="-128"/>
              </a:rPr>
              <a:t>Medisch tegenover Sociaal model</a:t>
            </a:r>
            <a:endParaRPr lang="nl-BE" sz="2800" b="1" dirty="0">
              <a:solidFill>
                <a:srgbClr val="314999"/>
              </a:solidFill>
              <a:latin typeface="Poppins ExtraBold" panose="00000900000000000000" pitchFamily="50" charset="0"/>
              <a:ea typeface="Rubrik New ExtraBold" pitchFamily="2" charset="-128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19A32DA-8EFC-FAE8-D0DE-4E94A478E1BC}"/>
              </a:ext>
            </a:extLst>
          </p:cNvPr>
          <p:cNvCxnSpPr>
            <a:cxnSpLocks/>
          </p:cNvCxnSpPr>
          <p:nvPr/>
        </p:nvCxnSpPr>
        <p:spPr>
          <a:xfrm>
            <a:off x="718276" y="1346869"/>
            <a:ext cx="309479" cy="0"/>
          </a:xfrm>
          <a:prstGeom prst="line">
            <a:avLst/>
          </a:prstGeom>
          <a:ln w="50800">
            <a:solidFill>
              <a:srgbClr val="3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6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8BEC561-3F0C-4F19-C04E-5F4B37A74754}"/>
              </a:ext>
            </a:extLst>
          </p:cNvPr>
          <p:cNvSpPr/>
          <p:nvPr/>
        </p:nvSpPr>
        <p:spPr>
          <a:xfrm>
            <a:off x="1269545" y="2375681"/>
            <a:ext cx="5588456" cy="19041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Hebben andere manier van informatieverwerking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Denken, voelen en ervaren de wereld anders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Dus andere noden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Belang om alle behoeftes gelijk te stellen, te respecteren en te tolereren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212C939-CA0D-03A5-3ED8-A7120C420958}"/>
              </a:ext>
            </a:extLst>
          </p:cNvPr>
          <p:cNvCxnSpPr>
            <a:cxnSpLocks/>
          </p:cNvCxnSpPr>
          <p:nvPr/>
        </p:nvCxnSpPr>
        <p:spPr>
          <a:xfrm>
            <a:off x="732344" y="853245"/>
            <a:ext cx="309479" cy="0"/>
          </a:xfrm>
          <a:prstGeom prst="line">
            <a:avLst/>
          </a:prstGeom>
          <a:ln w="50800">
            <a:solidFill>
              <a:srgbClr val="3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1EDA6D18-8453-AF26-8626-8E2C0FEB41D4}"/>
              </a:ext>
            </a:extLst>
          </p:cNvPr>
          <p:cNvSpPr/>
          <p:nvPr/>
        </p:nvSpPr>
        <p:spPr>
          <a:xfrm>
            <a:off x="620034" y="242598"/>
            <a:ext cx="5032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err="1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 ExtraBold" pitchFamily="2" charset="77"/>
                <a:ea typeface="+mn-ea"/>
                <a:cs typeface="Poppins ExtraBold" pitchFamily="2" charset="77"/>
              </a:rPr>
              <a:t>Neurodivergente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 ExtraBold" pitchFamily="2" charset="77"/>
                <a:ea typeface="+mn-ea"/>
                <a:cs typeface="Poppins ExtraBold" pitchFamily="2" charset="77"/>
              </a:rPr>
              <a:t> mensen</a:t>
            </a:r>
          </a:p>
        </p:txBody>
      </p:sp>
      <p:pic>
        <p:nvPicPr>
          <p:cNvPr id="12" name="Afbeelding 11" descr="Afbeelding met tekenfilm, schaakstuk&#10;&#10;Automatisch gegenereerde beschrijving">
            <a:extLst>
              <a:ext uri="{FF2B5EF4-FFF2-40B4-BE49-F238E27FC236}">
                <a16:creationId xmlns:a16="http://schemas.microsoft.com/office/drawing/2014/main" id="{B3B44E82-06E8-BBAE-FDAF-29B1DF6AB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86" y="949960"/>
            <a:ext cx="4958080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9618D6B-0E1C-9E4E-A22D-463946D2A59F}"/>
              </a:ext>
            </a:extLst>
          </p:cNvPr>
          <p:cNvSpPr txBox="1">
            <a:spLocks/>
          </p:cNvSpPr>
          <p:nvPr/>
        </p:nvSpPr>
        <p:spPr>
          <a:xfrm>
            <a:off x="2068025" y="990623"/>
            <a:ext cx="8055951" cy="487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“The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problem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is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not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so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much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that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neurodivergent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people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have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disabilities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, but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there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are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too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many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disabling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organisations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”</a:t>
            </a:r>
            <a:endParaRPr lang="nl-BE" sz="3600" b="1" dirty="0">
              <a:solidFill>
                <a:schemeClr val="bg1"/>
              </a:solidFill>
              <a:latin typeface="Poppins SemiBold" pitchFamily="2" charset="77"/>
              <a:ea typeface="Rubrik New ExtraBold" pitchFamily="2" charset="-128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051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B0060E9B-AE5A-D45E-95C0-F622F59456B4}"/>
              </a:ext>
            </a:extLst>
          </p:cNvPr>
          <p:cNvSpPr/>
          <p:nvPr/>
        </p:nvSpPr>
        <p:spPr>
          <a:xfrm>
            <a:off x="7733562" y="2185130"/>
            <a:ext cx="3610111" cy="2685185"/>
          </a:xfrm>
          <a:prstGeom prst="roundRect">
            <a:avLst>
              <a:gd name="adj" fmla="val 79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A273E8BD-5C8F-1D3B-EE1D-E48F0241279C}"/>
              </a:ext>
            </a:extLst>
          </p:cNvPr>
          <p:cNvSpPr/>
          <p:nvPr/>
        </p:nvSpPr>
        <p:spPr>
          <a:xfrm>
            <a:off x="4175647" y="2185130"/>
            <a:ext cx="2860044" cy="2685184"/>
          </a:xfrm>
          <a:prstGeom prst="roundRect">
            <a:avLst>
              <a:gd name="adj" fmla="val 79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9CF59F44-D9EE-3613-9D0A-FA61D891D9F5}"/>
              </a:ext>
            </a:extLst>
          </p:cNvPr>
          <p:cNvSpPr/>
          <p:nvPr/>
        </p:nvSpPr>
        <p:spPr>
          <a:xfrm>
            <a:off x="618467" y="2185130"/>
            <a:ext cx="2860044" cy="2685184"/>
          </a:xfrm>
          <a:prstGeom prst="roundRect">
            <a:avLst>
              <a:gd name="adj" fmla="val 79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D657F7-AE58-1D8E-E668-92E10DD7D8F9}"/>
              </a:ext>
            </a:extLst>
          </p:cNvPr>
          <p:cNvSpPr txBox="1"/>
          <p:nvPr/>
        </p:nvSpPr>
        <p:spPr>
          <a:xfrm>
            <a:off x="4445369" y="3700218"/>
            <a:ext cx="24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69863" indent="-16986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 b="1">
                <a:latin typeface="Century Gothic" panose="020B0502020202020204" pitchFamily="34" charset="0"/>
              </a:defRPr>
            </a:lvl1pPr>
          </a:lstStyle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Ondersteuning via onze trainingsmodules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F8B58-D87D-F0FF-68FA-77C1649E90EA}"/>
              </a:ext>
            </a:extLst>
          </p:cNvPr>
          <p:cNvSpPr txBox="1"/>
          <p:nvPr/>
        </p:nvSpPr>
        <p:spPr>
          <a:xfrm>
            <a:off x="4475037" y="2693294"/>
            <a:ext cx="271701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Begrip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acceptatie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6BD35-F87B-839C-6207-E1D7489A6AAC}"/>
              </a:ext>
            </a:extLst>
          </p:cNvPr>
          <p:cNvSpPr txBox="1"/>
          <p:nvPr/>
        </p:nvSpPr>
        <p:spPr>
          <a:xfrm>
            <a:off x="7973308" y="3687653"/>
            <a:ext cx="31851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69863" indent="-16986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 b="1">
                <a:latin typeface="Century Gothic" panose="020B0502020202020204" pitchFamily="34" charset="0"/>
              </a:defRPr>
            </a:lvl1pPr>
          </a:lstStyle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Neuro-inclusieve cultuur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Neuro-inclusieve best practices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Neuro-inclusieve policies en processen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BA68DA-B6D8-4004-9AA2-45230F3241C8}"/>
              </a:ext>
            </a:extLst>
          </p:cNvPr>
          <p:cNvSpPr txBox="1"/>
          <p:nvPr/>
        </p:nvSpPr>
        <p:spPr>
          <a:xfrm>
            <a:off x="7964249" y="2676173"/>
            <a:ext cx="314557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Neuro-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inclusieve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transformatie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5D13D8-F336-E167-0A76-2D5E051CDFA5}"/>
              </a:ext>
            </a:extLst>
          </p:cNvPr>
          <p:cNvSpPr txBox="1"/>
          <p:nvPr/>
        </p:nvSpPr>
        <p:spPr>
          <a:xfrm>
            <a:off x="898756" y="3686509"/>
            <a:ext cx="2355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69863" indent="-16986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900" b="1">
                <a:latin typeface="Century Gothic" panose="020B0502020202020204" pitchFamily="34" charset="0"/>
              </a:defRPr>
            </a:lvl1pPr>
          </a:lstStyle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Overwinnen koudwater vrees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Angst om zaken foutief aan te pakken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BD1286-27D7-651D-DF80-D4F94C583EF5}"/>
              </a:ext>
            </a:extLst>
          </p:cNvPr>
          <p:cNvSpPr txBox="1"/>
          <p:nvPr/>
        </p:nvSpPr>
        <p:spPr>
          <a:xfrm>
            <a:off x="1001448" y="2675834"/>
            <a:ext cx="2142784" cy="5109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2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Ervaring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314999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68182380-6475-483C-E7C3-2F0BDA9AC6B3}"/>
              </a:ext>
            </a:extLst>
          </p:cNvPr>
          <p:cNvGrpSpPr/>
          <p:nvPr/>
        </p:nvGrpSpPr>
        <p:grpSpPr>
          <a:xfrm>
            <a:off x="974379" y="5231944"/>
            <a:ext cx="9684676" cy="366964"/>
            <a:chOff x="1027754" y="5419812"/>
            <a:chExt cx="10507752" cy="340079"/>
          </a:xfrm>
        </p:grpSpPr>
        <p:sp>
          <p:nvSpPr>
            <p:cNvPr id="14" name="Afgeronde rechthoek 13">
              <a:extLst>
                <a:ext uri="{FF2B5EF4-FFF2-40B4-BE49-F238E27FC236}">
                  <a16:creationId xmlns:a16="http://schemas.microsoft.com/office/drawing/2014/main" id="{3759FD08-A3DD-F951-D9F7-5FDC8B2891D4}"/>
                </a:ext>
              </a:extLst>
            </p:cNvPr>
            <p:cNvSpPr/>
            <p:nvPr/>
          </p:nvSpPr>
          <p:spPr>
            <a:xfrm>
              <a:off x="1027754" y="5419812"/>
              <a:ext cx="10505244" cy="340079"/>
            </a:xfrm>
            <a:prstGeom prst="roundRect">
              <a:avLst/>
            </a:prstGeom>
            <a:solidFill>
              <a:srgbClr val="51B9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8AC902-9E31-FF57-C70F-A76955209542}"/>
                </a:ext>
              </a:extLst>
            </p:cNvPr>
            <p:cNvSpPr txBox="1"/>
            <p:nvPr/>
          </p:nvSpPr>
          <p:spPr>
            <a:xfrm>
              <a:off x="1027754" y="5446140"/>
              <a:ext cx="10507752" cy="313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CONSULTANTS VAN </a:t>
              </a:r>
              <a:r>
                <a:rPr kumimoji="0" lang="en-GB" sz="16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Passwerk</a:t>
              </a: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/</a:t>
              </a:r>
              <a:r>
                <a:rPr kumimoji="0" lang="en-GB" sz="16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TRplus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endParaRPr>
            </a:p>
          </p:txBody>
        </p: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641002F1-52C8-535E-1A9B-2BB3120C5E79}"/>
              </a:ext>
            </a:extLst>
          </p:cNvPr>
          <p:cNvGrpSpPr/>
          <p:nvPr/>
        </p:nvGrpSpPr>
        <p:grpSpPr>
          <a:xfrm>
            <a:off x="984210" y="5671500"/>
            <a:ext cx="9682364" cy="403787"/>
            <a:chOff x="1195573" y="5466582"/>
            <a:chExt cx="5434189" cy="403787"/>
          </a:xfrm>
        </p:grpSpPr>
        <p:sp>
          <p:nvSpPr>
            <p:cNvPr id="18" name="Afgeronde rechthoek 17">
              <a:extLst>
                <a:ext uri="{FF2B5EF4-FFF2-40B4-BE49-F238E27FC236}">
                  <a16:creationId xmlns:a16="http://schemas.microsoft.com/office/drawing/2014/main" id="{4C813812-5ABD-4EDC-9E29-BE477279689F}"/>
                </a:ext>
              </a:extLst>
            </p:cNvPr>
            <p:cNvSpPr/>
            <p:nvPr/>
          </p:nvSpPr>
          <p:spPr>
            <a:xfrm>
              <a:off x="1195573" y="5466582"/>
              <a:ext cx="5434189" cy="383095"/>
            </a:xfrm>
            <a:prstGeom prst="roundRect">
              <a:avLst/>
            </a:prstGeom>
            <a:solidFill>
              <a:srgbClr val="314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23EAF3-FE58-6EDD-86FF-A85FC1A370FE}"/>
                </a:ext>
              </a:extLst>
            </p:cNvPr>
            <p:cNvSpPr txBox="1"/>
            <p:nvPr/>
          </p:nvSpPr>
          <p:spPr>
            <a:xfrm>
              <a:off x="1195573" y="5531815"/>
              <a:ext cx="5406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TRAINING</a:t>
              </a: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2CEC2484-9166-2A6D-1875-8709929AC25C}"/>
              </a:ext>
            </a:extLst>
          </p:cNvPr>
          <p:cNvSpPr/>
          <p:nvPr/>
        </p:nvSpPr>
        <p:spPr>
          <a:xfrm>
            <a:off x="2667128" y="1383883"/>
            <a:ext cx="1527468" cy="1476954"/>
          </a:xfrm>
          <a:prstGeom prst="ellipse">
            <a:avLst/>
          </a:prstGeom>
          <a:solidFill>
            <a:srgbClr val="5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A009F1-38ED-D5FB-AFA9-377FADAAB52D}"/>
              </a:ext>
            </a:extLst>
          </p:cNvPr>
          <p:cNvSpPr txBox="1"/>
          <p:nvPr/>
        </p:nvSpPr>
        <p:spPr>
          <a:xfrm>
            <a:off x="2605240" y="1830037"/>
            <a:ext cx="1651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NEURO VERTROUWEN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B398B0A-CD0F-DDC5-2D2E-08040C5C5A6C}"/>
              </a:ext>
            </a:extLst>
          </p:cNvPr>
          <p:cNvSpPr/>
          <p:nvPr/>
        </p:nvSpPr>
        <p:spPr>
          <a:xfrm>
            <a:off x="6326173" y="1383883"/>
            <a:ext cx="1456168" cy="1476954"/>
          </a:xfrm>
          <a:prstGeom prst="ellipse">
            <a:avLst/>
          </a:prstGeom>
          <a:solidFill>
            <a:srgbClr val="31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939F60-CE88-AC01-8794-AD6B3FEDFC6E}"/>
              </a:ext>
            </a:extLst>
          </p:cNvPr>
          <p:cNvSpPr txBox="1"/>
          <p:nvPr/>
        </p:nvSpPr>
        <p:spPr>
          <a:xfrm>
            <a:off x="6288795" y="1830037"/>
            <a:ext cx="153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NEURO- ACCEPTATIE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1055F4-4B88-2F60-7997-DB6623606BDF}"/>
              </a:ext>
            </a:extLst>
          </p:cNvPr>
          <p:cNvSpPr/>
          <p:nvPr/>
        </p:nvSpPr>
        <p:spPr>
          <a:xfrm>
            <a:off x="10260143" y="1387239"/>
            <a:ext cx="1472557" cy="1436498"/>
          </a:xfrm>
          <a:prstGeom prst="ellipse">
            <a:avLst/>
          </a:prstGeom>
          <a:solidFill>
            <a:srgbClr val="FEE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CBCFB8-13D3-B882-7E29-276D8C1A57EB}"/>
              </a:ext>
            </a:extLst>
          </p:cNvPr>
          <p:cNvSpPr txBox="1"/>
          <p:nvPr/>
        </p:nvSpPr>
        <p:spPr>
          <a:xfrm>
            <a:off x="10260143" y="1830037"/>
            <a:ext cx="147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NEURO-INCLUSIE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2B3985C-8B7B-F3F0-B4A1-5BCE79C3C33C}"/>
              </a:ext>
            </a:extLst>
          </p:cNvPr>
          <p:cNvGrpSpPr/>
          <p:nvPr/>
        </p:nvGrpSpPr>
        <p:grpSpPr>
          <a:xfrm>
            <a:off x="620033" y="242598"/>
            <a:ext cx="7113529" cy="1067774"/>
            <a:chOff x="620033" y="242598"/>
            <a:chExt cx="7113529" cy="1067774"/>
          </a:xfrm>
        </p:grpSpPr>
        <p:sp>
          <p:nvSpPr>
            <p:cNvPr id="3" name="Titel 1">
              <a:extLst>
                <a:ext uri="{FF2B5EF4-FFF2-40B4-BE49-F238E27FC236}">
                  <a16:creationId xmlns:a16="http://schemas.microsoft.com/office/drawing/2014/main" id="{70AD88D7-F45B-4C81-931C-363700379307}"/>
                </a:ext>
              </a:extLst>
            </p:cNvPr>
            <p:cNvSpPr txBox="1">
              <a:spLocks/>
            </p:cNvSpPr>
            <p:nvPr/>
          </p:nvSpPr>
          <p:spPr>
            <a:xfrm>
              <a:off x="620033" y="242598"/>
              <a:ext cx="7113529" cy="1067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>
                  <a:ln>
                    <a:noFill/>
                  </a:ln>
                  <a:solidFill>
                    <a:srgbClr val="314999"/>
                  </a:solidFill>
                  <a:effectLst/>
                  <a:uLnTx/>
                  <a:uFillTx/>
                  <a:latin typeface="Poppins ExtraBold" panose="00000900000000000000" pitchFamily="50" charset="0"/>
                  <a:ea typeface="Rubrik New ExtraBold" pitchFamily="2" charset="-128"/>
                  <a:cs typeface="+mj-cs"/>
                </a:rPr>
                <a:t>Het creëren van uw neuro-inclusieve organisatie</a:t>
              </a:r>
              <a:endParaRPr kumimoji="0" lang="nl-BE" sz="2800" b="1" i="0" u="none" strike="noStrike" kern="1200" cap="none" spc="0" normalizeH="0" baseline="0" noProof="0">
                <a:ln>
                  <a:noFill/>
                </a:ln>
                <a:solidFill>
                  <a:srgbClr val="314999"/>
                </a:solidFill>
                <a:effectLst/>
                <a:uLnTx/>
                <a:uFillTx/>
                <a:latin typeface="Poppins ExtraBold" panose="00000900000000000000" pitchFamily="50" charset="0"/>
                <a:ea typeface="Rubrik New ExtraBold" pitchFamily="2" charset="-128"/>
                <a:cs typeface="+mj-cs"/>
              </a:endParaRPr>
            </a:p>
          </p:txBody>
        </p: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BA77E4D9-5AB7-2AE8-CD9D-29420CC87624}"/>
                </a:ext>
              </a:extLst>
            </p:cNvPr>
            <p:cNvCxnSpPr>
              <a:cxnSpLocks/>
            </p:cNvCxnSpPr>
            <p:nvPr/>
          </p:nvCxnSpPr>
          <p:spPr>
            <a:xfrm>
              <a:off x="718276" y="1269491"/>
              <a:ext cx="309479" cy="0"/>
            </a:xfrm>
            <a:prstGeom prst="line">
              <a:avLst/>
            </a:prstGeom>
            <a:ln w="50800">
              <a:solidFill>
                <a:srgbClr val="314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EA5B05D-C2B4-30FD-415D-1E84BC0CA64B}"/>
              </a:ext>
            </a:extLst>
          </p:cNvPr>
          <p:cNvGrpSpPr/>
          <p:nvPr/>
        </p:nvGrpSpPr>
        <p:grpSpPr>
          <a:xfrm>
            <a:off x="4711406" y="6136830"/>
            <a:ext cx="5947647" cy="387092"/>
            <a:chOff x="-3836481" y="6412010"/>
            <a:chExt cx="5947647" cy="358733"/>
          </a:xfrm>
        </p:grpSpPr>
        <p:sp>
          <p:nvSpPr>
            <p:cNvPr id="20" name="Afgeronde rechthoek 19">
              <a:extLst>
                <a:ext uri="{FF2B5EF4-FFF2-40B4-BE49-F238E27FC236}">
                  <a16:creationId xmlns:a16="http://schemas.microsoft.com/office/drawing/2014/main" id="{FB826BA9-E291-7A00-AAC3-7313371BC683}"/>
                </a:ext>
              </a:extLst>
            </p:cNvPr>
            <p:cNvSpPr/>
            <p:nvPr/>
          </p:nvSpPr>
          <p:spPr>
            <a:xfrm>
              <a:off x="-3836481" y="6412010"/>
              <a:ext cx="5947647" cy="290651"/>
            </a:xfrm>
            <a:prstGeom prst="roundRect">
              <a:avLst/>
            </a:prstGeom>
            <a:solidFill>
              <a:srgbClr val="FEE6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789908-54DB-6A56-D7A0-9544F6B073C7}"/>
                </a:ext>
              </a:extLst>
            </p:cNvPr>
            <p:cNvSpPr txBox="1"/>
            <p:nvPr/>
          </p:nvSpPr>
          <p:spPr>
            <a:xfrm>
              <a:off x="-1725961" y="6432189"/>
              <a:ext cx="1856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314999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rPr>
                <a:t>CONSULTANCY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52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B6030B6-FF70-DAB4-3E86-5D8D42742AF8}"/>
              </a:ext>
            </a:extLst>
          </p:cNvPr>
          <p:cNvSpPr/>
          <p:nvPr/>
        </p:nvSpPr>
        <p:spPr>
          <a:xfrm>
            <a:off x="1025707" y="3520440"/>
            <a:ext cx="9799382" cy="1904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NeuroInclusion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Maturity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 Assessment (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ñima</a:t>
            </a:r>
            <a:r>
              <a:rPr kumimoji="0" lang="nl-NL" sz="1600" b="0" i="0" u="none" strike="noStrike" kern="1200" cap="none" spc="0" normalizeH="0" baseline="30000" noProof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TM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)</a:t>
            </a:r>
            <a:endParaRPr kumimoji="0" lang="nl-NL" sz="1600" b="0" i="0" u="none" strike="noStrike" kern="1200" cap="none" spc="0" normalizeH="0" baseline="3000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oppins SemiBold" pitchFamily="2" charset="77"/>
              <a:ea typeface="+mn-ea"/>
              <a:cs typeface="Poppins SemiBold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Vervolgtraject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Consultancy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Ondersteunende trainingsmodules (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Aanbod via menusysteem)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B9A4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A99FDCE-1B93-D70A-4D42-E1BC99620035}"/>
              </a:ext>
            </a:extLst>
          </p:cNvPr>
          <p:cNvGrpSpPr/>
          <p:nvPr/>
        </p:nvGrpSpPr>
        <p:grpSpPr>
          <a:xfrm>
            <a:off x="1271081" y="1251625"/>
            <a:ext cx="10050855" cy="1744494"/>
            <a:chOff x="1290536" y="1355387"/>
            <a:chExt cx="10050855" cy="1744494"/>
          </a:xfrm>
        </p:grpSpPr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1DD9AB50-A24D-2D41-A6A2-14FD68349B65}"/>
                </a:ext>
              </a:extLst>
            </p:cNvPr>
            <p:cNvSpPr/>
            <p:nvPr/>
          </p:nvSpPr>
          <p:spPr>
            <a:xfrm>
              <a:off x="6336079" y="1355387"/>
              <a:ext cx="4964682" cy="1744494"/>
            </a:xfrm>
            <a:prstGeom prst="roundRect">
              <a:avLst/>
            </a:prstGeom>
            <a:solidFill>
              <a:srgbClr val="51B9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EC5E4507-EFD1-B9E1-D23F-B0BDADB8AA1F}"/>
                </a:ext>
              </a:extLst>
            </p:cNvPr>
            <p:cNvSpPr/>
            <p:nvPr/>
          </p:nvSpPr>
          <p:spPr>
            <a:xfrm>
              <a:off x="1290536" y="1355387"/>
              <a:ext cx="3138792" cy="1744494"/>
            </a:xfrm>
            <a:prstGeom prst="roundRect">
              <a:avLst/>
            </a:prstGeom>
            <a:solidFill>
              <a:srgbClr val="FEE6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88CFF12-644E-9624-BE36-5E036860A8A8}"/>
                </a:ext>
              </a:extLst>
            </p:cNvPr>
            <p:cNvGrpSpPr/>
            <p:nvPr/>
          </p:nvGrpSpPr>
          <p:grpSpPr>
            <a:xfrm>
              <a:off x="1444642" y="1447000"/>
              <a:ext cx="9896749" cy="1446550"/>
              <a:chOff x="1269544" y="1570749"/>
              <a:chExt cx="9896749" cy="1446550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13B2003-12C5-C64E-B0B3-C88CAD17B0B8}"/>
                  </a:ext>
                </a:extLst>
              </p:cNvPr>
              <p:cNvSpPr/>
              <p:nvPr/>
            </p:nvSpPr>
            <p:spPr>
              <a:xfrm>
                <a:off x="1269544" y="1570749"/>
                <a:ext cx="378075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1B9A4"/>
                  </a:buClr>
                  <a:buSzPct val="75000"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51B9A4"/>
                    </a:solidFill>
                    <a:effectLst/>
                    <a:uLnTx/>
                    <a:uFillTx/>
                    <a:latin typeface="Poppins SemiBold" pitchFamily="2" charset="77"/>
                    <a:ea typeface="+mn-ea"/>
                    <a:cs typeface="Poppins SemiBold" pitchFamily="2" charset="77"/>
                  </a:rPr>
                  <a:t>Nu: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1B9A4"/>
                  </a:buClr>
                  <a:buSzPct val="75000"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14999"/>
                    </a:solidFill>
                    <a:effectLst/>
                    <a:uLnTx/>
                    <a:uFillTx/>
                    <a:latin typeface="Poppins SemiBold" pitchFamily="2" charset="77"/>
                    <a:ea typeface="+mn-ea"/>
                    <a:cs typeface="Poppins SemiBold" pitchFamily="2" charset="77"/>
                  </a:rPr>
                  <a:t>Awareness rond neurodiversiteit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1B9A4"/>
                  </a:buClr>
                  <a:buSzPct val="75000"/>
                  <a:buFontTx/>
                  <a:buNone/>
                  <a:tabLst/>
                  <a:defRPr/>
                </a:pPr>
                <a:r>
                  <a:rPr kumimoji="0" lang="nl-NL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14999"/>
                    </a:solidFill>
                    <a:effectLst/>
                    <a:uLnTx/>
                    <a:uFillTx/>
                    <a:latin typeface="Poppins SemiBold" pitchFamily="2" charset="77"/>
                    <a:ea typeface="+mn-ea"/>
                    <a:cs typeface="Poppins SemiBold" pitchFamily="2" charset="77"/>
                  </a:rPr>
                  <a:t>(eigen ervaring)</a:t>
                </a:r>
              </a:p>
            </p:txBody>
          </p:sp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3EA426D0-A996-3DCB-E76C-59507237377B}"/>
                  </a:ext>
                </a:extLst>
              </p:cNvPr>
              <p:cNvSpPr/>
              <p:nvPr/>
            </p:nvSpPr>
            <p:spPr>
              <a:xfrm>
                <a:off x="6344528" y="1692245"/>
                <a:ext cx="482176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1B9A4"/>
                  </a:buClr>
                  <a:buSzPct val="75000"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 SemiBold" pitchFamily="2" charset="77"/>
                    <a:ea typeface="+mn-ea"/>
                    <a:cs typeface="Poppins SemiBold" pitchFamily="2" charset="77"/>
                  </a:rPr>
                  <a:t>Vanaf einde Q2 – begin Q3: </a:t>
                </a:r>
                <a:r>
                  <a:rPr kumimoji="0" lang="nl-NL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314999"/>
                    </a:solidFill>
                    <a:effectLst/>
                    <a:uLnTx/>
                    <a:uFillTx/>
                    <a:latin typeface="Poppins SemiBold" pitchFamily="2" charset="77"/>
                    <a:ea typeface="+mn-ea"/>
                    <a:cs typeface="Poppins SemiBold" pitchFamily="2" charset="77"/>
                  </a:rPr>
                  <a:t>NeuroInclusion</a:t>
                </a:r>
                <a:endParaRPr kumimoji="0" lang="nl-NL" sz="2400" b="1" i="0" u="none" strike="noStrike" kern="1200" cap="none" spc="0" normalizeH="0" baseline="0" noProof="0">
                  <a:ln>
                    <a:noFill/>
                  </a:ln>
                  <a:solidFill>
                    <a:srgbClr val="314999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1B9A4"/>
                  </a:buClr>
                  <a:buSzPct val="75000"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14999"/>
                    </a:solidFill>
                    <a:effectLst/>
                    <a:uLnTx/>
                    <a:uFillTx/>
                    <a:latin typeface="Poppins SemiBold" pitchFamily="2" charset="77"/>
                    <a:ea typeface="+mn-ea"/>
                    <a:cs typeface="Poppins SemiBold" pitchFamily="2" charset="77"/>
                  </a:rPr>
                  <a:t>Services (NIS)</a:t>
                </a:r>
                <a:endPara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srgbClr val="314999"/>
                  </a:solidFill>
                  <a:effectLst/>
                  <a:uLnTx/>
                  <a:uFillTx/>
                  <a:latin typeface="Poppins SemiBold" pitchFamily="2" charset="77"/>
                  <a:ea typeface="+mn-ea"/>
                  <a:cs typeface="Poppins SemiBold" pitchFamily="2" charset="77"/>
                </a:endParaRPr>
              </a:p>
            </p:txBody>
          </p:sp>
          <p:cxnSp>
            <p:nvCxnSpPr>
              <p:cNvPr id="10" name="Rechte verbindingslijn met pijl 9">
                <a:extLst>
                  <a:ext uri="{FF2B5EF4-FFF2-40B4-BE49-F238E27FC236}">
                    <a16:creationId xmlns:a16="http://schemas.microsoft.com/office/drawing/2014/main" id="{50B63C72-68C2-5F6C-FC5D-54D6877AABF6}"/>
                  </a:ext>
                </a:extLst>
              </p:cNvPr>
              <p:cNvCxnSpPr/>
              <p:nvPr/>
            </p:nvCxnSpPr>
            <p:spPr>
              <a:xfrm>
                <a:off x="5247249" y="2227800"/>
                <a:ext cx="407963" cy="0"/>
              </a:xfrm>
              <a:prstGeom prst="straightConnector1">
                <a:avLst/>
              </a:prstGeom>
              <a:ln w="66675">
                <a:solidFill>
                  <a:srgbClr val="3149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D5A1D88-1C62-2A27-AA39-F88B9434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398" y="5691396"/>
            <a:ext cx="1826559" cy="4612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6E6587-ACDE-4CF6-BD51-DBBF6504A345}"/>
              </a:ext>
            </a:extLst>
          </p:cNvPr>
          <p:cNvSpPr txBox="1"/>
          <p:nvPr/>
        </p:nvSpPr>
        <p:spPr>
          <a:xfrm>
            <a:off x="4171404" y="5857841"/>
            <a:ext cx="1684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>
                <a:ln>
                  <a:noFill/>
                </a:ln>
                <a:solidFill>
                  <a:srgbClr val="51B9A4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Partnership met </a:t>
            </a:r>
          </a:p>
        </p:txBody>
      </p:sp>
    </p:spTree>
    <p:extLst>
      <p:ext uri="{BB962C8B-B14F-4D97-AF65-F5344CB8AC3E}">
        <p14:creationId xmlns:p14="http://schemas.microsoft.com/office/powerpoint/2010/main" val="248612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clipart, creativiteit&#10;&#10;Automatisch gegenereerde beschrijving">
            <a:extLst>
              <a:ext uri="{FF2B5EF4-FFF2-40B4-BE49-F238E27FC236}">
                <a16:creationId xmlns:a16="http://schemas.microsoft.com/office/drawing/2014/main" id="{1C2DDB38-5DE7-49DC-FAC0-02F5B475D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9" y="1568160"/>
            <a:ext cx="2540000" cy="2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BB54A9B-C405-C12A-E9F7-DA5E6A83E82C}"/>
              </a:ext>
            </a:extLst>
          </p:cNvPr>
          <p:cNvSpPr txBox="1">
            <a:spLocks/>
          </p:cNvSpPr>
          <p:nvPr/>
        </p:nvSpPr>
        <p:spPr>
          <a:xfrm>
            <a:off x="4879181" y="2996237"/>
            <a:ext cx="2433637" cy="185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Bedankt</a:t>
            </a:r>
            <a:endParaRPr kumimoji="0" lang="nl-BE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Rubrik New ExtraBold" pitchFamily="2" charset="-128"/>
              <a:cs typeface="Poppins SemiBold" pitchFamily="2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B3EA79B-6B79-D712-6C43-3231768576AB}"/>
              </a:ext>
            </a:extLst>
          </p:cNvPr>
          <p:cNvSpPr txBox="1">
            <a:spLocks/>
          </p:cNvSpPr>
          <p:nvPr/>
        </p:nvSpPr>
        <p:spPr>
          <a:xfrm>
            <a:off x="1873222" y="4102404"/>
            <a:ext cx="8453901" cy="183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Dirk Rombaut –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Rubrik New ExtraBold" pitchFamily="2" charset="-128"/>
                <a:cs typeface="Poppins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dirk@passwerk.be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– 0495 290 196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itchFamily="2" charset="77"/>
              <a:ea typeface="Rubrik New ExtraBold" pitchFamily="2" charset="-128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538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FA1BD-5025-6C46-8650-0E5E9FC7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758" y="3880629"/>
            <a:ext cx="7568485" cy="920523"/>
          </a:xfrm>
        </p:spPr>
        <p:txBody>
          <a:bodyPr>
            <a:normAutofit/>
          </a:bodyPr>
          <a:lstStyle/>
          <a:p>
            <a:r>
              <a:rPr lang="nl-BE" sz="4000" b="1" spc="-150" dirty="0">
                <a:solidFill>
                  <a:schemeClr val="bg1"/>
                </a:solidFill>
                <a:latin typeface="Poppins SemiBold" panose="00000700000000000000" pitchFamily="50" charset="0"/>
                <a:ea typeface="Rubrik New ExtraLight" pitchFamily="2" charset="-128"/>
              </a:rPr>
              <a:t>Neurodiversiteit &amp; Inclusie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8CDAF3-5536-2C37-E811-B74ECC20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94" y="1251003"/>
            <a:ext cx="2554212" cy="2554212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A9041A6-42FE-6F1D-4C42-670467FB1823}"/>
              </a:ext>
            </a:extLst>
          </p:cNvPr>
          <p:cNvCxnSpPr>
            <a:cxnSpLocks/>
          </p:cNvCxnSpPr>
          <p:nvPr/>
        </p:nvCxnSpPr>
        <p:spPr>
          <a:xfrm>
            <a:off x="5722513" y="3833205"/>
            <a:ext cx="7469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26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B3A5D75-CB75-3387-C1E0-61747EDC4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10259" y="-23513"/>
            <a:ext cx="9771480" cy="6905025"/>
          </a:xfrm>
        </p:spPr>
      </p:pic>
    </p:spTree>
    <p:extLst>
      <p:ext uri="{BB962C8B-B14F-4D97-AF65-F5344CB8AC3E}">
        <p14:creationId xmlns:p14="http://schemas.microsoft.com/office/powerpoint/2010/main" val="11599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13B2003-12C5-C64E-B0B3-C88CAD17B0B8}"/>
              </a:ext>
            </a:extLst>
          </p:cNvPr>
          <p:cNvSpPr/>
          <p:nvPr/>
        </p:nvSpPr>
        <p:spPr>
          <a:xfrm>
            <a:off x="1298480" y="2491784"/>
            <a:ext cx="42123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Duurzaamheidsrapportage (ESG)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War </a:t>
            </a:r>
            <a:r>
              <a:rPr lang="nl-NL" sz="1600" err="1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for</a:t>
            </a: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 talent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 err="1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Retention</a:t>
            </a: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 management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Burn-out/depressie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Maatschappelijke meerwaarde (stakeholders)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Nood aan veerkracht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NOOZO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9618D6B-0E1C-9E4E-A22D-463946D2A59F}"/>
              </a:ext>
            </a:extLst>
          </p:cNvPr>
          <p:cNvSpPr txBox="1">
            <a:spLocks/>
          </p:cNvSpPr>
          <p:nvPr/>
        </p:nvSpPr>
        <p:spPr>
          <a:xfrm>
            <a:off x="620033" y="242598"/>
            <a:ext cx="8181360" cy="106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>
                <a:solidFill>
                  <a:srgbClr val="314999"/>
                </a:solidFill>
                <a:latin typeface="Poppins ExtraBold"/>
                <a:ea typeface="Rubrik New ExtraBold"/>
                <a:cs typeface="Poppins ExtraBold"/>
              </a:rPr>
              <a:t>Wat zijn de voordelen voor jullie bedrijf?</a:t>
            </a:r>
            <a:endParaRPr lang="nl-NL" sz="2800" b="1">
              <a:solidFill>
                <a:srgbClr val="314999"/>
              </a:solidFill>
              <a:latin typeface="Poppins ExtraBold" panose="00000900000000000000" pitchFamily="50" charset="0"/>
              <a:ea typeface="Rubrik New ExtraBold" pitchFamily="2" charset="-128"/>
              <a:cs typeface="Poppins ExtraBold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10C8BE0-C2A9-6C47-B2FA-297EAD1B2373}"/>
              </a:ext>
            </a:extLst>
          </p:cNvPr>
          <p:cNvCxnSpPr>
            <a:cxnSpLocks/>
          </p:cNvCxnSpPr>
          <p:nvPr/>
        </p:nvCxnSpPr>
        <p:spPr>
          <a:xfrm>
            <a:off x="718276" y="1128818"/>
            <a:ext cx="309479" cy="0"/>
          </a:xfrm>
          <a:prstGeom prst="line">
            <a:avLst/>
          </a:prstGeom>
          <a:ln w="50800">
            <a:solidFill>
              <a:srgbClr val="3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1">
            <a:extLst>
              <a:ext uri="{FF2B5EF4-FFF2-40B4-BE49-F238E27FC236}">
                <a16:creationId xmlns:a16="http://schemas.microsoft.com/office/drawing/2014/main" id="{5F22689E-BA4E-95E3-CD65-A014A7BE6380}"/>
              </a:ext>
            </a:extLst>
          </p:cNvPr>
          <p:cNvSpPr/>
          <p:nvPr/>
        </p:nvSpPr>
        <p:spPr>
          <a:xfrm>
            <a:off x="1676648" y="1530592"/>
            <a:ext cx="3456000" cy="586154"/>
          </a:xfrm>
          <a:prstGeom prst="rect">
            <a:avLst/>
          </a:prstGeom>
          <a:solidFill>
            <a:srgbClr val="31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err="1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Uitdagingen</a:t>
            </a:r>
            <a:endParaRPr kumimoji="0" lang="en-US" sz="20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6643FCF-C9E4-2C68-620D-A9F773E13D10}"/>
              </a:ext>
            </a:extLst>
          </p:cNvPr>
          <p:cNvSpPr/>
          <p:nvPr/>
        </p:nvSpPr>
        <p:spPr>
          <a:xfrm>
            <a:off x="6946514" y="1530592"/>
            <a:ext cx="3456000" cy="586154"/>
          </a:xfrm>
          <a:prstGeom prst="rect">
            <a:avLst/>
          </a:prstGeom>
          <a:solidFill>
            <a:srgbClr val="314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000" b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Meerwaarde</a:t>
            </a: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8022859-2816-D31E-E00F-79895ACB7B06}"/>
              </a:ext>
            </a:extLst>
          </p:cNvPr>
          <p:cNvSpPr/>
          <p:nvPr/>
        </p:nvSpPr>
        <p:spPr>
          <a:xfrm>
            <a:off x="6602803" y="2491784"/>
            <a:ext cx="401428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 err="1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‘S</a:t>
            </a: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’ wordt invulling gegeven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Toegang tot grotere talentenpool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Minder verloop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Beheersbaar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Meerwaarde voor zowel bedrijf als maatschappij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Verschillende breintypes</a:t>
            </a:r>
          </a:p>
          <a:p>
            <a:pPr marL="285750" indent="-285750">
              <a:lnSpc>
                <a:spcPct val="150000"/>
              </a:lnSpc>
              <a:buClr>
                <a:srgbClr val="51B9A4"/>
              </a:buClr>
              <a:buSzPct val="75000"/>
              <a:buFont typeface="Arial" panose="020B0604020202020204" pitchFamily="34" charset="0"/>
              <a:buChar char="•"/>
            </a:pPr>
            <a:r>
              <a:rPr lang="nl-NL" sz="1600" err="1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Neurodivergente</a:t>
            </a:r>
            <a:r>
              <a:rPr lang="nl-NL" sz="1600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rPr>
              <a:t> medewerkers krijgen een stem</a:t>
            </a:r>
          </a:p>
        </p:txBody>
      </p:sp>
    </p:spTree>
    <p:extLst>
      <p:ext uri="{BB962C8B-B14F-4D97-AF65-F5344CB8AC3E}">
        <p14:creationId xmlns:p14="http://schemas.microsoft.com/office/powerpoint/2010/main" val="121931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9618D6B-0E1C-9E4E-A22D-463946D2A59F}"/>
              </a:ext>
            </a:extLst>
          </p:cNvPr>
          <p:cNvSpPr txBox="1">
            <a:spLocks/>
          </p:cNvSpPr>
          <p:nvPr/>
        </p:nvSpPr>
        <p:spPr>
          <a:xfrm>
            <a:off x="2052957" y="990623"/>
            <a:ext cx="8086086" cy="487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Worldwide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prevalence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:</a:t>
            </a:r>
          </a:p>
          <a:p>
            <a:pPr algn="ctr"/>
            <a:r>
              <a:rPr lang="nl-NL" sz="3600" b="1" dirty="0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15% </a:t>
            </a:r>
            <a:r>
              <a:rPr lang="nl-NL" sz="3600" b="1" dirty="0" err="1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to</a:t>
            </a:r>
            <a:r>
              <a:rPr lang="nl-NL" sz="3600" b="1" dirty="0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20% 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of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the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population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is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considered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to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be</a:t>
            </a:r>
            <a:r>
              <a:rPr lang="nl-NL" sz="3600" b="1" dirty="0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</a:t>
            </a:r>
            <a:r>
              <a:rPr lang="nl-NL" sz="3600" b="1" dirty="0" err="1">
                <a:solidFill>
                  <a:schemeClr val="bg1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neurodivergent</a:t>
            </a:r>
            <a:endParaRPr lang="nl-BE" sz="3600" b="1" dirty="0">
              <a:solidFill>
                <a:schemeClr val="bg1"/>
              </a:solidFill>
              <a:latin typeface="Poppins SemiBold" pitchFamily="2" charset="77"/>
              <a:ea typeface="Rubrik New ExtraBold" pitchFamily="2" charset="-128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975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B8DCD21-ADED-96A4-8D7B-19DDAA95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6337"/>
            <a:ext cx="7772400" cy="549237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A173651-38B8-3D8F-E112-77BEB126F931}"/>
              </a:ext>
            </a:extLst>
          </p:cNvPr>
          <p:cNvSpPr txBox="1">
            <a:spLocks/>
          </p:cNvSpPr>
          <p:nvPr/>
        </p:nvSpPr>
        <p:spPr>
          <a:xfrm>
            <a:off x="924521" y="5543889"/>
            <a:ext cx="10342958" cy="106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b="1" dirty="0">
                <a:solidFill>
                  <a:srgbClr val="314999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Neurodiversiteit = </a:t>
            </a:r>
            <a:r>
              <a:rPr lang="nl-NL" sz="2000" b="1" dirty="0" err="1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neurodivergent</a:t>
            </a:r>
            <a:r>
              <a:rPr lang="nl-NL" sz="2000" b="1" dirty="0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+ </a:t>
            </a:r>
            <a:r>
              <a:rPr lang="nl-NL" sz="2000" b="1" dirty="0" err="1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neurotypisch</a:t>
            </a:r>
            <a:endParaRPr lang="nl-BE" sz="2000" b="1" dirty="0">
              <a:solidFill>
                <a:srgbClr val="51B9A4"/>
              </a:solidFill>
              <a:latin typeface="Poppins SemiBold" pitchFamily="2" charset="77"/>
              <a:ea typeface="Rubrik New ExtraBold" pitchFamily="2" charset="-128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442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A173651-38B8-3D8F-E112-77BEB126F931}"/>
              </a:ext>
            </a:extLst>
          </p:cNvPr>
          <p:cNvSpPr txBox="1">
            <a:spLocks/>
          </p:cNvSpPr>
          <p:nvPr/>
        </p:nvSpPr>
        <p:spPr>
          <a:xfrm>
            <a:off x="873294" y="5735990"/>
            <a:ext cx="10342958" cy="106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b="1">
                <a:solidFill>
                  <a:srgbClr val="314999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Neurodiversiteit = </a:t>
            </a:r>
            <a:r>
              <a:rPr lang="nl-NL" sz="2000" b="1" err="1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neurodivergent</a:t>
            </a:r>
            <a:r>
              <a:rPr lang="nl-NL" sz="2000" b="1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 + </a:t>
            </a:r>
            <a:r>
              <a:rPr lang="nl-NL" sz="2000" b="1" err="1">
                <a:solidFill>
                  <a:srgbClr val="51B9A4"/>
                </a:solidFill>
                <a:latin typeface="Poppins SemiBold" pitchFamily="2" charset="77"/>
                <a:ea typeface="Rubrik New ExtraBold" pitchFamily="2" charset="-128"/>
                <a:cs typeface="Poppins SemiBold" pitchFamily="2" charset="77"/>
              </a:rPr>
              <a:t>neurotypisch</a:t>
            </a:r>
            <a:endParaRPr lang="nl-BE" sz="2000" b="1">
              <a:solidFill>
                <a:srgbClr val="51B9A4"/>
              </a:solidFill>
              <a:latin typeface="Poppins SemiBold" pitchFamily="2" charset="77"/>
              <a:ea typeface="Rubrik New ExtraBold" pitchFamily="2" charset="-128"/>
              <a:cs typeface="Poppins SemiBold" pitchFamily="2" charset="77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BDFA846-0A9C-14F8-606B-990C9776358E}"/>
              </a:ext>
            </a:extLst>
          </p:cNvPr>
          <p:cNvSpPr/>
          <p:nvPr/>
        </p:nvSpPr>
        <p:spPr>
          <a:xfrm>
            <a:off x="2732585" y="2097986"/>
            <a:ext cx="111492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5%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4E2DD32-B426-B37F-7327-D20B5BF6B2AD}"/>
              </a:ext>
            </a:extLst>
          </p:cNvPr>
          <p:cNvSpPr/>
          <p:nvPr/>
        </p:nvSpPr>
        <p:spPr>
          <a:xfrm>
            <a:off x="3154616" y="1410428"/>
            <a:ext cx="111492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1%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D7938D5-ECDF-54A2-6982-7CF8E1D6FD0D}"/>
              </a:ext>
            </a:extLst>
          </p:cNvPr>
          <p:cNvSpPr/>
          <p:nvPr/>
        </p:nvSpPr>
        <p:spPr>
          <a:xfrm>
            <a:off x="580157" y="2782028"/>
            <a:ext cx="264838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10%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935321-1DD4-EC7C-117D-13DE66AF50E9}"/>
              </a:ext>
            </a:extLst>
          </p:cNvPr>
          <p:cNvSpPr/>
          <p:nvPr/>
        </p:nvSpPr>
        <p:spPr>
          <a:xfrm>
            <a:off x="2697416" y="3469049"/>
            <a:ext cx="111492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6%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080F131-6DD3-5DC6-ACE0-650C0CF644D6}"/>
              </a:ext>
            </a:extLst>
          </p:cNvPr>
          <p:cNvSpPr/>
          <p:nvPr/>
        </p:nvSpPr>
        <p:spPr>
          <a:xfrm>
            <a:off x="1578963" y="4160662"/>
            <a:ext cx="264838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5-6%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CFA842D-D1D0-5881-BAD7-63F5DD732925}"/>
              </a:ext>
            </a:extLst>
          </p:cNvPr>
          <p:cNvSpPr/>
          <p:nvPr/>
        </p:nvSpPr>
        <p:spPr>
          <a:xfrm>
            <a:off x="5490255" y="5175339"/>
            <a:ext cx="1481223" cy="46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1,6-2,3%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240D33E-A476-EE50-5575-DAC2805C8A19}"/>
              </a:ext>
            </a:extLst>
          </p:cNvPr>
          <p:cNvSpPr/>
          <p:nvPr/>
        </p:nvSpPr>
        <p:spPr>
          <a:xfrm>
            <a:off x="7944665" y="4160662"/>
            <a:ext cx="128485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6%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0A2E8EF-6F71-F7E3-402C-7EC04500E092}"/>
              </a:ext>
            </a:extLst>
          </p:cNvPr>
          <p:cNvSpPr/>
          <p:nvPr/>
        </p:nvSpPr>
        <p:spPr>
          <a:xfrm>
            <a:off x="8366694" y="2097986"/>
            <a:ext cx="342894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15-20%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DC1DBB2-2AED-6388-4FC4-6E06F4DBD972}"/>
              </a:ext>
            </a:extLst>
          </p:cNvPr>
          <p:cNvSpPr/>
          <p:nvPr/>
        </p:nvSpPr>
        <p:spPr>
          <a:xfrm>
            <a:off x="7944665" y="1410428"/>
            <a:ext cx="128485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2%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E0DB15E-DBC8-A247-82AF-202F230E7EF9}"/>
              </a:ext>
            </a:extLst>
          </p:cNvPr>
          <p:cNvSpPr/>
          <p:nvPr/>
        </p:nvSpPr>
        <p:spPr>
          <a:xfrm>
            <a:off x="5840991" y="376455"/>
            <a:ext cx="671859" cy="46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51B9A4"/>
              </a:buClr>
              <a:buSzPct val="75000"/>
            </a:pPr>
            <a:r>
              <a:rPr lang="nl-NL" b="1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3%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9EB02ED-7A44-3B69-C37D-18B534878306}"/>
              </a:ext>
            </a:extLst>
          </p:cNvPr>
          <p:cNvSpPr txBox="1">
            <a:spLocks/>
          </p:cNvSpPr>
          <p:nvPr/>
        </p:nvSpPr>
        <p:spPr>
          <a:xfrm>
            <a:off x="620034" y="242598"/>
            <a:ext cx="4158844" cy="106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>
                <a:solidFill>
                  <a:srgbClr val="314999"/>
                </a:solidFill>
                <a:latin typeface="Poppins ExtraBold" panose="00000900000000000000" pitchFamily="50" charset="0"/>
                <a:ea typeface="Rubrik New ExtraBold" pitchFamily="2" charset="-128"/>
              </a:rPr>
              <a:t>Prevalentie</a:t>
            </a:r>
            <a:endParaRPr lang="nl-BE" sz="2800" b="1">
              <a:solidFill>
                <a:srgbClr val="314999"/>
              </a:solidFill>
              <a:latin typeface="Poppins ExtraBold" panose="00000900000000000000" pitchFamily="50" charset="0"/>
              <a:ea typeface="Rubrik New ExtraBold" pitchFamily="2" charset="-128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0F3CD34-3195-4648-2C6E-CDBF506A3750}"/>
              </a:ext>
            </a:extLst>
          </p:cNvPr>
          <p:cNvCxnSpPr>
            <a:cxnSpLocks/>
          </p:cNvCxnSpPr>
          <p:nvPr/>
        </p:nvCxnSpPr>
        <p:spPr>
          <a:xfrm>
            <a:off x="718276" y="1128818"/>
            <a:ext cx="309479" cy="0"/>
          </a:xfrm>
          <a:prstGeom prst="line">
            <a:avLst/>
          </a:prstGeom>
          <a:ln w="50800">
            <a:solidFill>
              <a:srgbClr val="31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17C8288-D2D9-CB4B-CB4D-ADD2BCE7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6314"/>
            <a:ext cx="7772400" cy="54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EFD0AEB-9B0D-4B47-CAEE-E29B454F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0311C01-6801-486C-E49A-BE9A6B8CD6F0}"/>
              </a:ext>
            </a:extLst>
          </p:cNvPr>
          <p:cNvSpPr/>
          <p:nvPr/>
        </p:nvSpPr>
        <p:spPr>
          <a:xfrm>
            <a:off x="885483" y="604558"/>
            <a:ext cx="120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Oog voor detail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6535D8B-9F4B-9E05-0C0F-104792AF690A}"/>
              </a:ext>
            </a:extLst>
          </p:cNvPr>
          <p:cNvSpPr/>
          <p:nvPr/>
        </p:nvSpPr>
        <p:spPr>
          <a:xfrm>
            <a:off x="2038252" y="696890"/>
            <a:ext cx="1653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Volhardend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B00DA53-FB81-DBB9-2843-1F6EF8159B1D}"/>
              </a:ext>
            </a:extLst>
          </p:cNvPr>
          <p:cNvSpPr/>
          <p:nvPr/>
        </p:nvSpPr>
        <p:spPr>
          <a:xfrm>
            <a:off x="3527083" y="696890"/>
            <a:ext cx="1449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Systematisch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CE2D1BB-3481-7BD4-F32C-389BE4DC67CF}"/>
              </a:ext>
            </a:extLst>
          </p:cNvPr>
          <p:cNvSpPr/>
          <p:nvPr/>
        </p:nvSpPr>
        <p:spPr>
          <a:xfrm>
            <a:off x="1525563" y="2567001"/>
            <a:ext cx="1203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Flexibel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E94699C-BFB4-BD07-8CD5-437D4F3DCE0B}"/>
              </a:ext>
            </a:extLst>
          </p:cNvPr>
          <p:cNvSpPr/>
          <p:nvPr/>
        </p:nvSpPr>
        <p:spPr>
          <a:xfrm>
            <a:off x="2925298" y="2474667"/>
            <a:ext cx="120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Sociaal onhandig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788983F-866C-1444-A0B8-2F2D286CC96F}"/>
              </a:ext>
            </a:extLst>
          </p:cNvPr>
          <p:cNvSpPr/>
          <p:nvPr/>
        </p:nvSpPr>
        <p:spPr>
          <a:xfrm>
            <a:off x="4325034" y="2474667"/>
            <a:ext cx="120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Prikkel-gevoelig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83369D9-81CD-1909-9CA9-867AACBAEDA2}"/>
              </a:ext>
            </a:extLst>
          </p:cNvPr>
          <p:cNvSpPr/>
          <p:nvPr/>
        </p:nvSpPr>
        <p:spPr>
          <a:xfrm>
            <a:off x="6727874" y="696890"/>
            <a:ext cx="1203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Hyperfocus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821A86C-789C-19CC-20BE-85F050E94607}"/>
              </a:ext>
            </a:extLst>
          </p:cNvPr>
          <p:cNvSpPr/>
          <p:nvPr/>
        </p:nvSpPr>
        <p:spPr>
          <a:xfrm>
            <a:off x="7875563" y="605097"/>
            <a:ext cx="1653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Verbanden</a:t>
            </a:r>
          </a:p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leggen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CF43907-8B96-098E-64B1-45B860020420}"/>
              </a:ext>
            </a:extLst>
          </p:cNvPr>
          <p:cNvSpPr/>
          <p:nvPr/>
        </p:nvSpPr>
        <p:spPr>
          <a:xfrm>
            <a:off x="9364004" y="697429"/>
            <a:ext cx="1449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Actiegericht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4F4E64A-C31E-1AB0-D7C0-1DF8C9F142FC}"/>
              </a:ext>
            </a:extLst>
          </p:cNvPr>
          <p:cNvSpPr/>
          <p:nvPr/>
        </p:nvSpPr>
        <p:spPr>
          <a:xfrm>
            <a:off x="7156548" y="2567001"/>
            <a:ext cx="1653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Ongeorganiseerd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49F330A-9BDE-25BA-F479-86BA0E59F23E}"/>
              </a:ext>
            </a:extLst>
          </p:cNvPr>
          <p:cNvSpPr/>
          <p:nvPr/>
        </p:nvSpPr>
        <p:spPr>
          <a:xfrm>
            <a:off x="8762219" y="2567001"/>
            <a:ext cx="1203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Impulsief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E2CC5BF-4C23-036A-C5C1-E5D346687D65}"/>
              </a:ext>
            </a:extLst>
          </p:cNvPr>
          <p:cNvSpPr/>
          <p:nvPr/>
        </p:nvSpPr>
        <p:spPr>
          <a:xfrm>
            <a:off x="10088881" y="2474667"/>
            <a:ext cx="120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Snel</a:t>
            </a:r>
          </a:p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afgeleid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62FA81B-7F72-5D65-3B43-EA3BF9499048}"/>
              </a:ext>
            </a:extLst>
          </p:cNvPr>
          <p:cNvSpPr/>
          <p:nvPr/>
        </p:nvSpPr>
        <p:spPr>
          <a:xfrm>
            <a:off x="847187" y="4016865"/>
            <a:ext cx="1356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Besluitvaardig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3C1B014-722C-6E56-D6D5-18B594ED1BE0}"/>
              </a:ext>
            </a:extLst>
          </p:cNvPr>
          <p:cNvSpPr/>
          <p:nvPr/>
        </p:nvSpPr>
        <p:spPr>
          <a:xfrm>
            <a:off x="2101557" y="4016865"/>
            <a:ext cx="1653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Creatief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89A558B-5911-53DB-75E0-45F4592A5A5E}"/>
              </a:ext>
            </a:extLst>
          </p:cNvPr>
          <p:cNvSpPr/>
          <p:nvPr/>
        </p:nvSpPr>
        <p:spPr>
          <a:xfrm>
            <a:off x="3590388" y="4016865"/>
            <a:ext cx="1449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Ondernemend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FD4C1B4-261D-46EB-EFC4-3EAEC297FD92}"/>
              </a:ext>
            </a:extLst>
          </p:cNvPr>
          <p:cNvSpPr/>
          <p:nvPr/>
        </p:nvSpPr>
        <p:spPr>
          <a:xfrm>
            <a:off x="1306732" y="5867547"/>
            <a:ext cx="1589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Onvoorspelbaar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A765401-C1F5-97DC-FBDA-6DE12896DF4B}"/>
              </a:ext>
            </a:extLst>
          </p:cNvPr>
          <p:cNvSpPr/>
          <p:nvPr/>
        </p:nvSpPr>
        <p:spPr>
          <a:xfrm>
            <a:off x="2865120" y="5807461"/>
            <a:ext cx="120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Snel verveeld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7B10429D-E06C-0071-77F0-A7B37C36E1CA}"/>
              </a:ext>
            </a:extLst>
          </p:cNvPr>
          <p:cNvSpPr/>
          <p:nvPr/>
        </p:nvSpPr>
        <p:spPr>
          <a:xfrm>
            <a:off x="4203114" y="5867546"/>
            <a:ext cx="1203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Impulsief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4873812A-6190-8698-1322-FEC95377FFAB}"/>
              </a:ext>
            </a:extLst>
          </p:cNvPr>
          <p:cNvSpPr/>
          <p:nvPr/>
        </p:nvSpPr>
        <p:spPr>
          <a:xfrm>
            <a:off x="6662616" y="3872431"/>
            <a:ext cx="1356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Complexiteit begrijpen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16BF336-2EF0-23A0-9331-7270B3B31820}"/>
              </a:ext>
            </a:extLst>
          </p:cNvPr>
          <p:cNvSpPr/>
          <p:nvPr/>
        </p:nvSpPr>
        <p:spPr>
          <a:xfrm>
            <a:off x="7875563" y="3872431"/>
            <a:ext cx="1653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Verbanden</a:t>
            </a:r>
          </a:p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leggen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AF199AF9-C1C7-7AD5-A9C0-A1A5A1842FA2}"/>
              </a:ext>
            </a:extLst>
          </p:cNvPr>
          <p:cNvSpPr/>
          <p:nvPr/>
        </p:nvSpPr>
        <p:spPr>
          <a:xfrm>
            <a:off x="9292492" y="3869041"/>
            <a:ext cx="144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 err="1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Outside</a:t>
            </a: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nl-NL" sz="1200" b="1" dirty="0" err="1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the</a:t>
            </a: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 box denken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775FF92-B8DB-72D7-DA94-3BD0A66895C1}"/>
              </a:ext>
            </a:extLst>
          </p:cNvPr>
          <p:cNvSpPr/>
          <p:nvPr/>
        </p:nvSpPr>
        <p:spPr>
          <a:xfrm>
            <a:off x="7224542" y="5861830"/>
            <a:ext cx="1589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Direct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CDDC8F5-471F-FBDE-55F9-86109F2C987D}"/>
              </a:ext>
            </a:extLst>
          </p:cNvPr>
          <p:cNvSpPr/>
          <p:nvPr/>
        </p:nvSpPr>
        <p:spPr>
          <a:xfrm>
            <a:off x="8807157" y="5807461"/>
            <a:ext cx="120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Snel verveeld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1F87CD0-76F8-8718-FC41-5BDAE6E8F28A}"/>
              </a:ext>
            </a:extLst>
          </p:cNvPr>
          <p:cNvSpPr/>
          <p:nvPr/>
        </p:nvSpPr>
        <p:spPr>
          <a:xfrm>
            <a:off x="10088881" y="5861830"/>
            <a:ext cx="13270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51B9A4"/>
              </a:buClr>
              <a:buSzPct val="75000"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Onnavolgbaar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F5F014B-CBC8-6B4E-CFFC-FCA288ACB2F5}"/>
              </a:ext>
            </a:extLst>
          </p:cNvPr>
          <p:cNvSpPr/>
          <p:nvPr/>
        </p:nvSpPr>
        <p:spPr>
          <a:xfrm>
            <a:off x="361267" y="3014823"/>
            <a:ext cx="1607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B9A4"/>
              </a:buClr>
              <a:buSzPct val="75000"/>
            </a:pPr>
            <a:r>
              <a:rPr lang="nl-NL" sz="2000" b="1" dirty="0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AUTISME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6E509D-0970-3247-1C2E-AC2B0D910576}"/>
              </a:ext>
            </a:extLst>
          </p:cNvPr>
          <p:cNvSpPr/>
          <p:nvPr/>
        </p:nvSpPr>
        <p:spPr>
          <a:xfrm>
            <a:off x="6152269" y="3014823"/>
            <a:ext cx="1607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B9A4"/>
              </a:buClr>
              <a:buSzPct val="75000"/>
            </a:pPr>
            <a:r>
              <a:rPr lang="nl-NL" sz="2000" b="1" dirty="0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ADHD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6481949-D150-AC6A-B559-99745AA388B4}"/>
              </a:ext>
            </a:extLst>
          </p:cNvPr>
          <p:cNvSpPr/>
          <p:nvPr/>
        </p:nvSpPr>
        <p:spPr>
          <a:xfrm>
            <a:off x="361267" y="6269126"/>
            <a:ext cx="1607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B9A4"/>
              </a:buClr>
              <a:buSzPct val="75000"/>
            </a:pPr>
            <a:r>
              <a:rPr lang="nl-NL" sz="2000" b="1" dirty="0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BIPOLAIR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D30E9EC-FC0B-EB19-1491-D6E068ABF3B0}"/>
              </a:ext>
            </a:extLst>
          </p:cNvPr>
          <p:cNvSpPr/>
          <p:nvPr/>
        </p:nvSpPr>
        <p:spPr>
          <a:xfrm>
            <a:off x="6152269" y="6269126"/>
            <a:ext cx="2752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B9A4"/>
              </a:buClr>
              <a:buSzPct val="75000"/>
            </a:pPr>
            <a:r>
              <a:rPr lang="nl-NL" sz="2000" b="1" dirty="0">
                <a:solidFill>
                  <a:srgbClr val="314999"/>
                </a:solidFill>
                <a:latin typeface="Poppins SemiBold" pitchFamily="2" charset="77"/>
                <a:cs typeface="Poppins SemiBold" pitchFamily="2" charset="77"/>
              </a:rPr>
              <a:t>HOOGBEGAAFD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AC2E7F-8475-5261-B571-355892695C74}"/>
              </a:ext>
            </a:extLst>
          </p:cNvPr>
          <p:cNvSpPr txBox="1"/>
          <p:nvPr/>
        </p:nvSpPr>
        <p:spPr>
          <a:xfrm>
            <a:off x="59363" y="71447"/>
            <a:ext cx="59545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i="1" dirty="0">
                <a:solidFill>
                  <a:schemeClr val="bg1">
                    <a:lumMod val="85000"/>
                  </a:schemeClr>
                </a:solidFill>
                <a:latin typeface="Poppins" pitchFamily="2" charset="77"/>
                <a:ea typeface="Rubrik New ExtraBold" pitchFamily="2" charset="-128"/>
                <a:cs typeface="Poppins" pitchFamily="2" charset="77"/>
              </a:rPr>
              <a:t>Bron: ‘Als alle breinen werken’ – Saskia Schepers</a:t>
            </a:r>
            <a:endParaRPr lang="nl-BE" sz="900" i="1" dirty="0">
              <a:solidFill>
                <a:schemeClr val="bg1">
                  <a:lumMod val="8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925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22B4EAB-4501-3620-907D-E479DDD78424}"/>
              </a:ext>
            </a:extLst>
          </p:cNvPr>
          <p:cNvSpPr/>
          <p:nvPr/>
        </p:nvSpPr>
        <p:spPr>
          <a:xfrm>
            <a:off x="1047235" y="2626392"/>
            <a:ext cx="6293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B9A4"/>
              </a:buClr>
              <a:buSzPct val="75000"/>
            </a:pPr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Jouw bedrijf of organisatie telt momenteel ongeveer </a:t>
            </a:r>
            <a:r>
              <a:rPr lang="nl-NL" sz="2800" b="1" dirty="0">
                <a:solidFill>
                  <a:srgbClr val="51B9A4"/>
                </a:solidFill>
                <a:latin typeface="Poppins SemiBold" pitchFamily="2" charset="77"/>
                <a:cs typeface="Poppins SemiBold" pitchFamily="2" charset="77"/>
              </a:rPr>
              <a:t>10%</a:t>
            </a:r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nl-NL" sz="2800" b="1" dirty="0" err="1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neurodivergente</a:t>
            </a:r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Poppins SemiBold" pitchFamily="2" charset="77"/>
                <a:cs typeface="Poppins SemiBold" pitchFamily="2" charset="77"/>
              </a:rPr>
              <a:t> medewerkers!</a:t>
            </a:r>
          </a:p>
        </p:txBody>
      </p:sp>
      <p:pic>
        <p:nvPicPr>
          <p:cNvPr id="8" name="Afbeelding 7" descr="Afbeelding met klok, Wandklok, cirkel, Kwartsklok&#10;&#10;Automatisch gegenereerde beschrijving">
            <a:extLst>
              <a:ext uri="{FF2B5EF4-FFF2-40B4-BE49-F238E27FC236}">
                <a16:creationId xmlns:a16="http://schemas.microsoft.com/office/drawing/2014/main" id="{D696795C-A47B-1BAF-763A-9BDF1D4E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67" y="1841038"/>
            <a:ext cx="2955701" cy="29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59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B7D3A62E421458E839B4A2F054296" ma:contentTypeVersion="18" ma:contentTypeDescription="Een nieuw document maken." ma:contentTypeScope="" ma:versionID="38f0dd387dfdfbb6494d9006b495f693">
  <xsd:schema xmlns:xsd="http://www.w3.org/2001/XMLSchema" xmlns:xs="http://www.w3.org/2001/XMLSchema" xmlns:p="http://schemas.microsoft.com/office/2006/metadata/properties" xmlns:ns2="c1da225d-9844-418e-861a-e5f673d9ce84" xmlns:ns3="8f86b581-6217-4dbb-a13f-a48f59376b2a" targetNamespace="http://schemas.microsoft.com/office/2006/metadata/properties" ma:root="true" ma:fieldsID="ae54b6148a50e2287eec35829caf32c6" ns2:_="" ns3:_="">
    <xsd:import namespace="c1da225d-9844-418e-861a-e5f673d9ce84"/>
    <xsd:import namespace="8f86b581-6217-4dbb-a13f-a48f59376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a225d-9844-418e-861a-e5f673d9c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ffe186b-c542-493c-9cc4-381da274f2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6b581-6217-4dbb-a13f-a48f59376b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7b578d-a1c2-4b18-910d-a43601c17f3b}" ma:internalName="TaxCatchAll" ma:showField="CatchAllData" ma:web="8f86b581-6217-4dbb-a13f-a48f59376b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86b581-6217-4dbb-a13f-a48f59376b2a" xsi:nil="true"/>
    <lcf76f155ced4ddcb4097134ff3c332f xmlns="c1da225d-9844-418e-861a-e5f673d9ce8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FF636B-8CD8-4F51-B958-CE21591236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26C014-6DFA-4AB4-81FF-437B70F7CA90}"/>
</file>

<file path=customXml/itemProps3.xml><?xml version="1.0" encoding="utf-8"?>
<ds:datastoreItem xmlns:ds="http://schemas.openxmlformats.org/officeDocument/2006/customXml" ds:itemID="{27C4812F-382D-421A-88AE-F2F26E2F82CA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26cb0fc0-d738-4a04-bf59-e29e05dbd024"/>
    <ds:schemaRef ds:uri="990c48f6-e25d-4158-84aa-4c3855942390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8f86b581-6217-4dbb-a13f-a48f59376b2a"/>
    <ds:schemaRef ds:uri="c1da225d-9844-418e-861a-e5f673d9ce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Breedbeeld</PresentationFormat>
  <Paragraphs>137</Paragraphs>
  <Slides>16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31" baseType="lpstr">
      <vt:lpstr>Aptos</vt:lpstr>
      <vt:lpstr>Aptos Display</vt:lpstr>
      <vt:lpstr>Arial</vt:lpstr>
      <vt:lpstr>Arial,Sans-Serif</vt:lpstr>
      <vt:lpstr>Calibri</vt:lpstr>
      <vt:lpstr>Calibri Light</vt:lpstr>
      <vt:lpstr>Courier New</vt:lpstr>
      <vt:lpstr>Poppins</vt:lpstr>
      <vt:lpstr>Poppins ExtraBold</vt:lpstr>
      <vt:lpstr>Poppins Medium</vt:lpstr>
      <vt:lpstr>Poppins SemiBold</vt:lpstr>
      <vt:lpstr>Tahoma</vt:lpstr>
      <vt:lpstr>Kantoorthema</vt:lpstr>
      <vt:lpstr>1_Kantoorthema</vt:lpstr>
      <vt:lpstr>2_Kantoorthema</vt:lpstr>
      <vt:lpstr>Welcome</vt:lpstr>
      <vt:lpstr>Neurodiversiteit &amp; Inclusie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Wannes Pelsmakers</dc:creator>
  <cp:lastModifiedBy>ADM // Laura Storms</cp:lastModifiedBy>
  <cp:revision>874</cp:revision>
  <cp:lastPrinted>2023-10-31T09:35:39Z</cp:lastPrinted>
  <dcterms:created xsi:type="dcterms:W3CDTF">2019-05-08T08:37:09Z</dcterms:created>
  <dcterms:modified xsi:type="dcterms:W3CDTF">2024-04-19T12:55:42Z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0x010100AE1B7D3A62E421458E839B4A2F054296</vt:lpwstr>
  </property>
  <property fmtid="{D5CDD505-2E9C-101B-9397-08002B2CF9AE}" pid="3" name="MediaServiceImageTags">
    <vt:lpwstr/>
  </property>
</Properties>
</file>